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290" r:id="rId2"/>
    <p:sldId id="291" r:id="rId3"/>
    <p:sldId id="292" r:id="rId4"/>
    <p:sldId id="293" r:id="rId5"/>
    <p:sldId id="294" r:id="rId6"/>
    <p:sldId id="295" r:id="rId7"/>
    <p:sldId id="296" r:id="rId8"/>
    <p:sldId id="297" r:id="rId9"/>
    <p:sldId id="298" r:id="rId10"/>
    <p:sldId id="299" r:id="rId11"/>
    <p:sldId id="302" r:id="rId12"/>
    <p:sldId id="301" r:id="rId13"/>
    <p:sldId id="259" r:id="rId14"/>
    <p:sldId id="260" r:id="rId15"/>
    <p:sldId id="265" r:id="rId16"/>
    <p:sldId id="261" r:id="rId17"/>
    <p:sldId id="262" r:id="rId18"/>
    <p:sldId id="266" r:id="rId19"/>
    <p:sldId id="267" r:id="rId20"/>
    <p:sldId id="268" r:id="rId21"/>
    <p:sldId id="269" r:id="rId22"/>
    <p:sldId id="270" r:id="rId23"/>
    <p:sldId id="271" r:id="rId24"/>
    <p:sldId id="272" r:id="rId25"/>
    <p:sldId id="273" r:id="rId26"/>
    <p:sldId id="274" r:id="rId27"/>
    <p:sldId id="275" r:id="rId28"/>
    <p:sldId id="276" r:id="rId29"/>
    <p:sldId id="280" r:id="rId30"/>
    <p:sldId id="282" r:id="rId31"/>
    <p:sldId id="284" r:id="rId32"/>
    <p:sldId id="285" r:id="rId33"/>
    <p:sldId id="287" r:id="rId34"/>
    <p:sldId id="286" r:id="rId35"/>
    <p:sldId id="289" r:id="rId36"/>
    <p:sldId id="288"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75" autoAdjust="0"/>
    <p:restoredTop sz="94660"/>
  </p:normalViewPr>
  <p:slideViewPr>
    <p:cSldViewPr snapToGrid="0">
      <p:cViewPr varScale="1">
        <p:scale>
          <a:sx n="103" d="100"/>
          <a:sy n="103" d="100"/>
        </p:scale>
        <p:origin x="138"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2558C8-F757-4863-949F-5F12FB02490A}" type="datetimeFigureOut">
              <a:rPr lang="en-US" smtClean="0"/>
              <a:t>2/17/2023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2543F7-4AD5-4452-8C37-5D842596F843}" type="slidenum">
              <a:rPr lang="en-US" smtClean="0"/>
              <a:t>‹#›</a:t>
            </a:fld>
            <a:endParaRPr lang="en-US"/>
          </a:p>
        </p:txBody>
      </p:sp>
    </p:spTree>
    <p:extLst>
      <p:ext uri="{BB962C8B-B14F-4D97-AF65-F5344CB8AC3E}">
        <p14:creationId xmlns:p14="http://schemas.microsoft.com/office/powerpoint/2010/main" val="322808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https://helpfulprofessor.com/social-interaction-types-and-examples/</a:t>
            </a:r>
          </a:p>
        </p:txBody>
      </p:sp>
      <p:sp>
        <p:nvSpPr>
          <p:cNvPr id="4" name="Slide Number Placeholder 3"/>
          <p:cNvSpPr>
            <a:spLocks noGrp="1"/>
          </p:cNvSpPr>
          <p:nvPr>
            <p:ph type="sldNum" sz="quarter" idx="5"/>
          </p:nvPr>
        </p:nvSpPr>
        <p:spPr/>
        <p:txBody>
          <a:bodyPr/>
          <a:lstStyle/>
          <a:p>
            <a:fld id="{E27EC2A4-635A-4C48-BC5A-A18907B99F4C}" type="slidenum">
              <a:rPr lang="en-US" smtClean="0"/>
              <a:t>5</a:t>
            </a:fld>
            <a:endParaRPr lang="en-US"/>
          </a:p>
        </p:txBody>
      </p:sp>
    </p:spTree>
    <p:extLst>
      <p:ext uri="{BB962C8B-B14F-4D97-AF65-F5344CB8AC3E}">
        <p14:creationId xmlns:p14="http://schemas.microsoft.com/office/powerpoint/2010/main" val="2196140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https://study.com/academy/lesson/what-is-social-structure-of-society-definition-theory-quiz.html</a:t>
            </a:r>
            <a:endParaRPr lang="en-US" dirty="0"/>
          </a:p>
        </p:txBody>
      </p:sp>
    </p:spTree>
    <p:extLst>
      <p:ext uri="{BB962C8B-B14F-4D97-AF65-F5344CB8AC3E}">
        <p14:creationId xmlns:p14="http://schemas.microsoft.com/office/powerpoint/2010/main" val="24447729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https://www.thoughtco.com/goffmans-front-stage-and-back-stage-behavior-4087971#:~:text=The%20routines%20of%20people's%20daily,category%20of%20front%20stage%20behavior.</a:t>
            </a:r>
            <a:endParaRPr lang="en-US" dirty="0"/>
          </a:p>
        </p:txBody>
      </p:sp>
      <p:sp>
        <p:nvSpPr>
          <p:cNvPr id="4" name="Slide Number Placeholder 3"/>
          <p:cNvSpPr>
            <a:spLocks noGrp="1"/>
          </p:cNvSpPr>
          <p:nvPr>
            <p:ph type="sldNum" sz="quarter" idx="10"/>
          </p:nvPr>
        </p:nvSpPr>
        <p:spPr/>
        <p:txBody>
          <a:bodyPr/>
          <a:lstStyle/>
          <a:p>
            <a:fld id="{952543F7-4AD5-4452-8C37-5D842596F843}" type="slidenum">
              <a:rPr lang="en-US" smtClean="0"/>
              <a:t>32</a:t>
            </a:fld>
            <a:endParaRPr lang="en-US"/>
          </a:p>
        </p:txBody>
      </p:sp>
    </p:spTree>
    <p:extLst>
      <p:ext uri="{BB962C8B-B14F-4D97-AF65-F5344CB8AC3E}">
        <p14:creationId xmlns:p14="http://schemas.microsoft.com/office/powerpoint/2010/main" val="2762485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https://www.youtube.com/watch?v=5Qe5TI__ZDU</a:t>
            </a:r>
          </a:p>
          <a:p>
            <a:endParaRPr lang="en-US" dirty="0"/>
          </a:p>
        </p:txBody>
      </p:sp>
      <p:sp>
        <p:nvSpPr>
          <p:cNvPr id="4" name="Slide Number Placeholder 3"/>
          <p:cNvSpPr>
            <a:spLocks noGrp="1"/>
          </p:cNvSpPr>
          <p:nvPr>
            <p:ph type="sldNum" sz="quarter" idx="10"/>
          </p:nvPr>
        </p:nvSpPr>
        <p:spPr/>
        <p:txBody>
          <a:bodyPr/>
          <a:lstStyle/>
          <a:p>
            <a:fld id="{952543F7-4AD5-4452-8C37-5D842596F843}" type="slidenum">
              <a:rPr lang="en-US" smtClean="0"/>
              <a:t>33</a:t>
            </a:fld>
            <a:endParaRPr lang="en-US"/>
          </a:p>
        </p:txBody>
      </p:sp>
    </p:spTree>
    <p:extLst>
      <p:ext uri="{BB962C8B-B14F-4D97-AF65-F5344CB8AC3E}">
        <p14:creationId xmlns:p14="http://schemas.microsoft.com/office/powerpoint/2010/main" val="3282508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F9DF9AD9-C167-423E-9E43-6098C69F2BF9}" type="datetimeFigureOut">
              <a:rPr lang="en-US" smtClean="0"/>
              <a:t>2/17/2023</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ABF1D2A1-B045-4FA5-963A-6747F6A37C5F}" type="slidenum">
              <a:rPr lang="en-US" smtClean="0"/>
              <a:t>‹#›</a:t>
            </a:fld>
            <a:endParaRPr lang="en-US"/>
          </a:p>
        </p:txBody>
      </p:sp>
    </p:spTree>
    <p:extLst>
      <p:ext uri="{BB962C8B-B14F-4D97-AF65-F5344CB8AC3E}">
        <p14:creationId xmlns:p14="http://schemas.microsoft.com/office/powerpoint/2010/main" val="2719459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DF9AD9-C167-423E-9E43-6098C69F2BF9}" type="datetimeFigureOut">
              <a:rPr lang="en-US" smtClean="0"/>
              <a:t>2/17/2023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F1D2A1-B045-4FA5-963A-6747F6A37C5F}" type="slidenum">
              <a:rPr lang="en-US" smtClean="0"/>
              <a:t>‹#›</a:t>
            </a:fld>
            <a:endParaRPr lang="en-US"/>
          </a:p>
        </p:txBody>
      </p:sp>
    </p:spTree>
    <p:extLst>
      <p:ext uri="{BB962C8B-B14F-4D97-AF65-F5344CB8AC3E}">
        <p14:creationId xmlns:p14="http://schemas.microsoft.com/office/powerpoint/2010/main" val="2096385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F9DF9AD9-C167-423E-9E43-6098C69F2BF9}" type="datetimeFigureOut">
              <a:rPr lang="en-US" smtClean="0"/>
              <a:t>2/17/2023</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ABF1D2A1-B045-4FA5-963A-6747F6A37C5F}" type="slidenum">
              <a:rPr lang="en-US" smtClean="0"/>
              <a:t>‹#›</a:t>
            </a:fld>
            <a:endParaRPr lang="en-US"/>
          </a:p>
        </p:txBody>
      </p:sp>
    </p:spTree>
    <p:extLst>
      <p:ext uri="{BB962C8B-B14F-4D97-AF65-F5344CB8AC3E}">
        <p14:creationId xmlns:p14="http://schemas.microsoft.com/office/powerpoint/2010/main" val="4220640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DF9AD9-C167-423E-9E43-6098C69F2BF9}" type="datetimeFigureOut">
              <a:rPr lang="en-US" smtClean="0"/>
              <a:t>2/17/2023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ABF1D2A1-B045-4FA5-963A-6747F6A37C5F}" type="slidenum">
              <a:rPr lang="en-US" smtClean="0"/>
              <a:t>‹#›</a:t>
            </a:fld>
            <a:endParaRPr lang="en-US"/>
          </a:p>
        </p:txBody>
      </p:sp>
    </p:spTree>
    <p:extLst>
      <p:ext uri="{BB962C8B-B14F-4D97-AF65-F5344CB8AC3E}">
        <p14:creationId xmlns:p14="http://schemas.microsoft.com/office/powerpoint/2010/main" val="76836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F9DF9AD9-C167-423E-9E43-6098C69F2BF9}" type="datetimeFigureOut">
              <a:rPr lang="en-US" smtClean="0"/>
              <a:t>2/17/2023</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ABF1D2A1-B045-4FA5-963A-6747F6A37C5F}" type="slidenum">
              <a:rPr lang="en-US" smtClean="0"/>
              <a:t>‹#›</a:t>
            </a:fld>
            <a:endParaRPr lang="en-US"/>
          </a:p>
        </p:txBody>
      </p:sp>
    </p:spTree>
    <p:extLst>
      <p:ext uri="{BB962C8B-B14F-4D97-AF65-F5344CB8AC3E}">
        <p14:creationId xmlns:p14="http://schemas.microsoft.com/office/powerpoint/2010/main" val="2972816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9DF9AD9-C167-423E-9E43-6098C69F2BF9}" type="datetimeFigureOut">
              <a:rPr lang="en-US" smtClean="0"/>
              <a:t>2/17/2023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F1D2A1-B045-4FA5-963A-6747F6A37C5F}" type="slidenum">
              <a:rPr lang="en-US" smtClean="0"/>
              <a:t>‹#›</a:t>
            </a:fld>
            <a:endParaRPr lang="en-US"/>
          </a:p>
        </p:txBody>
      </p:sp>
    </p:spTree>
    <p:extLst>
      <p:ext uri="{BB962C8B-B14F-4D97-AF65-F5344CB8AC3E}">
        <p14:creationId xmlns:p14="http://schemas.microsoft.com/office/powerpoint/2010/main" val="4108197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9DF9AD9-C167-423E-9E43-6098C69F2BF9}" type="datetimeFigureOut">
              <a:rPr lang="en-US" smtClean="0"/>
              <a:t>2/17/2023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F1D2A1-B045-4FA5-963A-6747F6A37C5F}" type="slidenum">
              <a:rPr lang="en-US" smtClean="0"/>
              <a:t>‹#›</a:t>
            </a:fld>
            <a:endParaRPr lang="en-US"/>
          </a:p>
        </p:txBody>
      </p:sp>
    </p:spTree>
    <p:extLst>
      <p:ext uri="{BB962C8B-B14F-4D97-AF65-F5344CB8AC3E}">
        <p14:creationId xmlns:p14="http://schemas.microsoft.com/office/powerpoint/2010/main" val="1855875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DF9AD9-C167-423E-9E43-6098C69F2BF9}" type="datetimeFigureOut">
              <a:rPr lang="en-US" smtClean="0"/>
              <a:t>2/17/2023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F1D2A1-B045-4FA5-963A-6747F6A37C5F}" type="slidenum">
              <a:rPr lang="en-US" smtClean="0"/>
              <a:t>‹#›</a:t>
            </a:fld>
            <a:endParaRPr lang="en-US"/>
          </a:p>
        </p:txBody>
      </p:sp>
    </p:spTree>
    <p:extLst>
      <p:ext uri="{BB962C8B-B14F-4D97-AF65-F5344CB8AC3E}">
        <p14:creationId xmlns:p14="http://schemas.microsoft.com/office/powerpoint/2010/main" val="195658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DF9AD9-C167-423E-9E43-6098C69F2BF9}" type="datetimeFigureOut">
              <a:rPr lang="en-US" smtClean="0"/>
              <a:t>2/17/2023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F1D2A1-B045-4FA5-963A-6747F6A37C5F}" type="slidenum">
              <a:rPr lang="en-US" smtClean="0"/>
              <a:t>‹#›</a:t>
            </a:fld>
            <a:endParaRPr lang="en-US"/>
          </a:p>
        </p:txBody>
      </p:sp>
    </p:spTree>
    <p:extLst>
      <p:ext uri="{BB962C8B-B14F-4D97-AF65-F5344CB8AC3E}">
        <p14:creationId xmlns:p14="http://schemas.microsoft.com/office/powerpoint/2010/main" val="2264938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F9DF9AD9-C167-423E-9E43-6098C69F2BF9}" type="datetimeFigureOut">
              <a:rPr lang="en-US" smtClean="0"/>
              <a:t>2/17/2023</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ABF1D2A1-B045-4FA5-963A-6747F6A37C5F}" type="slidenum">
              <a:rPr lang="en-US" smtClean="0"/>
              <a:t>‹#›</a:t>
            </a:fld>
            <a:endParaRPr lang="en-US"/>
          </a:p>
        </p:txBody>
      </p:sp>
    </p:spTree>
    <p:extLst>
      <p:ext uri="{BB962C8B-B14F-4D97-AF65-F5344CB8AC3E}">
        <p14:creationId xmlns:p14="http://schemas.microsoft.com/office/powerpoint/2010/main" val="1646500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9DF9AD9-C167-423E-9E43-6098C69F2BF9}" type="datetimeFigureOut">
              <a:rPr lang="en-US" smtClean="0"/>
              <a:t>2/17/2023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F1D2A1-B045-4FA5-963A-6747F6A37C5F}" type="slidenum">
              <a:rPr lang="en-US" smtClean="0"/>
              <a:t>‹#›</a:t>
            </a:fld>
            <a:endParaRPr lang="en-US"/>
          </a:p>
        </p:txBody>
      </p:sp>
    </p:spTree>
    <p:extLst>
      <p:ext uri="{BB962C8B-B14F-4D97-AF65-F5344CB8AC3E}">
        <p14:creationId xmlns:p14="http://schemas.microsoft.com/office/powerpoint/2010/main" val="1115577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F9DF9AD9-C167-423E-9E43-6098C69F2BF9}" type="datetimeFigureOut">
              <a:rPr lang="en-US" smtClean="0"/>
              <a:t>2/17/2023</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ABF1D2A1-B045-4FA5-963A-6747F6A37C5F}"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454784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notesSlide" Target="../notesSlides/notesSlide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Goal" TargetMode="External"/><Relationship Id="rId2" Type="http://schemas.openxmlformats.org/officeDocument/2006/relationships/hyperlink" Target="https://en.wikipedia.org/wiki/Rivalry" TargetMode="External"/><Relationship Id="rId1" Type="http://schemas.openxmlformats.org/officeDocument/2006/relationships/slideLayout" Target="../slideLayouts/slideLayout2.xml"/><Relationship Id="rId5" Type="http://schemas.openxmlformats.org/officeDocument/2006/relationships/hyperlink" Target="https://www.boundless.com/sociology/definition/goal" TargetMode="External"/><Relationship Id="rId4" Type="http://schemas.openxmlformats.org/officeDocument/2006/relationships/hyperlink" Target="https://www.boundless.com/sociology/definition/social-capita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597103-B23D-AD2F-830B-C013C82664EE}"/>
              </a:ext>
            </a:extLst>
          </p:cNvPr>
          <p:cNvSpPr>
            <a:spLocks noGrp="1"/>
          </p:cNvSpPr>
          <p:nvPr>
            <p:ph type="title"/>
          </p:nvPr>
        </p:nvSpPr>
        <p:spPr>
          <a:xfrm>
            <a:off x="-2557309" y="1455286"/>
            <a:ext cx="11029615" cy="1497507"/>
          </a:xfrm>
        </p:spPr>
        <p:txBody>
          <a:bodyPr>
            <a:normAutofit fontScale="90000"/>
          </a:bodyPr>
          <a:lstStyle/>
          <a:p>
            <a:pPr algn="ctr"/>
            <a:r>
              <a:rPr lang="en-US" b="1" dirty="0"/>
              <a:t>SOCIAL </a:t>
            </a:r>
            <a:r>
              <a:rPr lang="en-US" b="1" dirty="0" smtClean="0"/>
              <a:t>INTERACTION</a:t>
            </a:r>
            <a:br>
              <a:rPr lang="en-US" b="1" dirty="0" smtClean="0"/>
            </a:br>
            <a:r>
              <a:rPr lang="en-US" b="1" dirty="0" smtClean="0"/>
              <a:t> AND</a:t>
            </a:r>
            <a:br>
              <a:rPr lang="en-US" b="1" dirty="0" smtClean="0"/>
            </a:br>
            <a:r>
              <a:rPr lang="en-US" b="1" dirty="0" smtClean="0"/>
              <a:t> </a:t>
            </a:r>
            <a:r>
              <a:rPr lang="en-US" b="1" dirty="0"/>
              <a:t>SOCIAL STRUCTURE</a:t>
            </a:r>
            <a:endParaRPr lang="en-US" dirty="0"/>
          </a:p>
        </p:txBody>
      </p:sp>
      <p:sp>
        <p:nvSpPr>
          <p:cNvPr id="4" name="Text Placeholder 3">
            <a:extLst>
              <a:ext uri="{FF2B5EF4-FFF2-40B4-BE49-F238E27FC236}">
                <a16:creationId xmlns:a16="http://schemas.microsoft.com/office/drawing/2014/main" xmlns="" id="{8E7430E6-CF5D-559F-9B77-CFBF593F57AA}"/>
              </a:ext>
            </a:extLst>
          </p:cNvPr>
          <p:cNvSpPr>
            <a:spLocks noGrp="1"/>
          </p:cNvSpPr>
          <p:nvPr>
            <p:ph type="body" idx="1"/>
          </p:nvPr>
        </p:nvSpPr>
        <p:spPr>
          <a:xfrm>
            <a:off x="581193" y="5213222"/>
            <a:ext cx="11029615" cy="600556"/>
          </a:xfrm>
        </p:spPr>
        <p:txBody>
          <a:bodyPr>
            <a:noAutofit/>
          </a:bodyPr>
          <a:lstStyle/>
          <a:p>
            <a:r>
              <a:rPr lang="en-US" sz="1400" dirty="0" smtClean="0">
                <a:solidFill>
                  <a:schemeClr val="bg1"/>
                </a:solidFill>
              </a:rPr>
              <a:t>LECTURE-3</a:t>
            </a:r>
          </a:p>
          <a:p>
            <a:r>
              <a:rPr lang="en-US" sz="1400" dirty="0" smtClean="0">
                <a:solidFill>
                  <a:schemeClr val="bg1"/>
                </a:solidFill>
              </a:rPr>
              <a:t>MS.SHAHTAJ SHAKIR AND MS.AQSA FAYYAZ</a:t>
            </a:r>
          </a:p>
          <a:p>
            <a:r>
              <a:rPr lang="en-US" sz="1400" dirty="0" smtClean="0">
                <a:solidFill>
                  <a:schemeClr val="bg1"/>
                </a:solidFill>
              </a:rPr>
              <a:t>SOCIOLOGY</a:t>
            </a:r>
            <a:endParaRPr lang="en-US" sz="1400" dirty="0">
              <a:solidFill>
                <a:schemeClr val="bg1"/>
              </a:solidFill>
            </a:endParaRPr>
          </a:p>
        </p:txBody>
      </p:sp>
      <p:pic>
        <p:nvPicPr>
          <p:cNvPr id="3" name="Picture 2"/>
          <p:cNvPicPr>
            <a:picLocks noChangeAspect="1"/>
          </p:cNvPicPr>
          <p:nvPr/>
        </p:nvPicPr>
        <p:blipFill>
          <a:blip r:embed="rId2"/>
          <a:stretch>
            <a:fillRect/>
          </a:stretch>
        </p:blipFill>
        <p:spPr>
          <a:xfrm>
            <a:off x="5766012" y="1119230"/>
            <a:ext cx="3968840" cy="3420152"/>
          </a:xfrm>
          <a:prstGeom prst="rect">
            <a:avLst/>
          </a:prstGeom>
        </p:spPr>
      </p:pic>
      <p:sp>
        <p:nvSpPr>
          <p:cNvPr id="5" name="Google Shape;2247;p61"/>
          <p:cNvSpPr/>
          <p:nvPr/>
        </p:nvSpPr>
        <p:spPr>
          <a:xfrm>
            <a:off x="10489618" y="1286832"/>
            <a:ext cx="671600" cy="623096"/>
          </a:xfrm>
          <a:custGeom>
            <a:avLst/>
            <a:gdLst/>
            <a:ahLst/>
            <a:cxnLst/>
            <a:rect l="l" t="t" r="r" b="b"/>
            <a:pathLst>
              <a:path w="10357" h="9609" extrusionOk="0">
                <a:moveTo>
                  <a:pt x="8019" y="1"/>
                </a:moveTo>
                <a:cubicBezTo>
                  <a:pt x="4191" y="1"/>
                  <a:pt x="4733" y="5512"/>
                  <a:pt x="2035" y="7327"/>
                </a:cubicBezTo>
                <a:cubicBezTo>
                  <a:pt x="1634" y="7578"/>
                  <a:pt x="1158" y="7778"/>
                  <a:pt x="832" y="8129"/>
                </a:cubicBezTo>
                <a:cubicBezTo>
                  <a:pt x="807" y="8179"/>
                  <a:pt x="757" y="8230"/>
                  <a:pt x="707" y="8280"/>
                </a:cubicBezTo>
                <a:cubicBezTo>
                  <a:pt x="0" y="9227"/>
                  <a:pt x="663" y="9609"/>
                  <a:pt x="1447" y="9609"/>
                </a:cubicBezTo>
                <a:cubicBezTo>
                  <a:pt x="1887" y="9609"/>
                  <a:pt x="2365" y="9489"/>
                  <a:pt x="2662" y="9282"/>
                </a:cubicBezTo>
                <a:cubicBezTo>
                  <a:pt x="3163" y="8956"/>
                  <a:pt x="3489" y="8430"/>
                  <a:pt x="3940" y="8054"/>
                </a:cubicBezTo>
                <a:cubicBezTo>
                  <a:pt x="6020" y="6225"/>
                  <a:pt x="8602" y="5573"/>
                  <a:pt x="10005" y="2966"/>
                </a:cubicBezTo>
                <a:cubicBezTo>
                  <a:pt x="10206" y="2590"/>
                  <a:pt x="10356" y="2189"/>
                  <a:pt x="10331" y="1763"/>
                </a:cubicBezTo>
                <a:cubicBezTo>
                  <a:pt x="10281" y="761"/>
                  <a:pt x="9278" y="59"/>
                  <a:pt x="8276" y="9"/>
                </a:cubicBezTo>
                <a:cubicBezTo>
                  <a:pt x="8188" y="4"/>
                  <a:pt x="8102" y="1"/>
                  <a:pt x="8019"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247;p61"/>
          <p:cNvSpPr/>
          <p:nvPr/>
        </p:nvSpPr>
        <p:spPr>
          <a:xfrm>
            <a:off x="11161218" y="4539382"/>
            <a:ext cx="671600" cy="623096"/>
          </a:xfrm>
          <a:custGeom>
            <a:avLst/>
            <a:gdLst/>
            <a:ahLst/>
            <a:cxnLst/>
            <a:rect l="l" t="t" r="r" b="b"/>
            <a:pathLst>
              <a:path w="10357" h="9609" extrusionOk="0">
                <a:moveTo>
                  <a:pt x="8019" y="1"/>
                </a:moveTo>
                <a:cubicBezTo>
                  <a:pt x="4191" y="1"/>
                  <a:pt x="4733" y="5512"/>
                  <a:pt x="2035" y="7327"/>
                </a:cubicBezTo>
                <a:cubicBezTo>
                  <a:pt x="1634" y="7578"/>
                  <a:pt x="1158" y="7778"/>
                  <a:pt x="832" y="8129"/>
                </a:cubicBezTo>
                <a:cubicBezTo>
                  <a:pt x="807" y="8179"/>
                  <a:pt x="757" y="8230"/>
                  <a:pt x="707" y="8280"/>
                </a:cubicBezTo>
                <a:cubicBezTo>
                  <a:pt x="0" y="9227"/>
                  <a:pt x="663" y="9609"/>
                  <a:pt x="1447" y="9609"/>
                </a:cubicBezTo>
                <a:cubicBezTo>
                  <a:pt x="1887" y="9609"/>
                  <a:pt x="2365" y="9489"/>
                  <a:pt x="2662" y="9282"/>
                </a:cubicBezTo>
                <a:cubicBezTo>
                  <a:pt x="3163" y="8956"/>
                  <a:pt x="3489" y="8430"/>
                  <a:pt x="3940" y="8054"/>
                </a:cubicBezTo>
                <a:cubicBezTo>
                  <a:pt x="6020" y="6225"/>
                  <a:pt x="8602" y="5573"/>
                  <a:pt x="10005" y="2966"/>
                </a:cubicBezTo>
                <a:cubicBezTo>
                  <a:pt x="10206" y="2590"/>
                  <a:pt x="10356" y="2189"/>
                  <a:pt x="10331" y="1763"/>
                </a:cubicBezTo>
                <a:cubicBezTo>
                  <a:pt x="10281" y="761"/>
                  <a:pt x="9278" y="59"/>
                  <a:pt x="8276" y="9"/>
                </a:cubicBezTo>
                <a:cubicBezTo>
                  <a:pt x="8188" y="4"/>
                  <a:pt x="8102" y="1"/>
                  <a:pt x="8019"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2248;p61"/>
          <p:cNvGrpSpPr/>
          <p:nvPr/>
        </p:nvGrpSpPr>
        <p:grpSpPr>
          <a:xfrm>
            <a:off x="398503" y="3974394"/>
            <a:ext cx="200435" cy="198765"/>
            <a:chOff x="8786452" y="1048125"/>
            <a:chExt cx="357536" cy="354622"/>
          </a:xfrm>
        </p:grpSpPr>
        <p:sp>
          <p:nvSpPr>
            <p:cNvPr id="8" name="Google Shape;2249;p61"/>
            <p:cNvSpPr/>
            <p:nvPr/>
          </p:nvSpPr>
          <p:spPr>
            <a:xfrm>
              <a:off x="8786452" y="1048125"/>
              <a:ext cx="357536" cy="354622"/>
            </a:xfrm>
            <a:custGeom>
              <a:avLst/>
              <a:gdLst/>
              <a:ahLst/>
              <a:cxnLst/>
              <a:rect l="l" t="t" r="r" b="b"/>
              <a:pathLst>
                <a:path w="3059" h="3034" extrusionOk="0">
                  <a:moveTo>
                    <a:pt x="1530" y="1"/>
                  </a:moveTo>
                  <a:cubicBezTo>
                    <a:pt x="678" y="1"/>
                    <a:pt x="1" y="677"/>
                    <a:pt x="1" y="1504"/>
                  </a:cubicBezTo>
                  <a:cubicBezTo>
                    <a:pt x="1" y="2356"/>
                    <a:pt x="678" y="3033"/>
                    <a:pt x="1530" y="3033"/>
                  </a:cubicBezTo>
                  <a:cubicBezTo>
                    <a:pt x="2357" y="3033"/>
                    <a:pt x="3059" y="2356"/>
                    <a:pt x="3059" y="1504"/>
                  </a:cubicBezTo>
                  <a:cubicBezTo>
                    <a:pt x="3059" y="677"/>
                    <a:pt x="2357" y="1"/>
                    <a:pt x="1530" y="1"/>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50;p61"/>
            <p:cNvSpPr/>
            <p:nvPr/>
          </p:nvSpPr>
          <p:spPr>
            <a:xfrm>
              <a:off x="9076546" y="1162437"/>
              <a:ext cx="38103" cy="123077"/>
            </a:xfrm>
            <a:custGeom>
              <a:avLst/>
              <a:gdLst/>
              <a:ahLst/>
              <a:cxnLst/>
              <a:rect l="l" t="t" r="r" b="b"/>
              <a:pathLst>
                <a:path w="326" h="1053" extrusionOk="0">
                  <a:moveTo>
                    <a:pt x="151" y="0"/>
                  </a:moveTo>
                  <a:lnTo>
                    <a:pt x="0" y="1053"/>
                  </a:lnTo>
                  <a:cubicBezTo>
                    <a:pt x="251" y="752"/>
                    <a:pt x="326" y="326"/>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251;p61"/>
            <p:cNvSpPr/>
            <p:nvPr/>
          </p:nvSpPr>
          <p:spPr>
            <a:xfrm>
              <a:off x="9012029" y="1308891"/>
              <a:ext cx="38220" cy="26415"/>
            </a:xfrm>
            <a:custGeom>
              <a:avLst/>
              <a:gdLst/>
              <a:ahLst/>
              <a:cxnLst/>
              <a:rect l="l" t="t" r="r" b="b"/>
              <a:pathLst>
                <a:path w="327" h="226" extrusionOk="0">
                  <a:moveTo>
                    <a:pt x="327" y="0"/>
                  </a:moveTo>
                  <a:lnTo>
                    <a:pt x="1" y="226"/>
                  </a:lnTo>
                  <a:cubicBezTo>
                    <a:pt x="151" y="201"/>
                    <a:pt x="251" y="125"/>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248;p61"/>
          <p:cNvGrpSpPr/>
          <p:nvPr/>
        </p:nvGrpSpPr>
        <p:grpSpPr>
          <a:xfrm flipV="1">
            <a:off x="296089" y="4251401"/>
            <a:ext cx="830886" cy="805338"/>
            <a:chOff x="8786452" y="1048125"/>
            <a:chExt cx="357536" cy="354622"/>
          </a:xfrm>
        </p:grpSpPr>
        <p:sp>
          <p:nvSpPr>
            <p:cNvPr id="12" name="Google Shape;2249;p61"/>
            <p:cNvSpPr/>
            <p:nvPr/>
          </p:nvSpPr>
          <p:spPr>
            <a:xfrm>
              <a:off x="8786452" y="1048125"/>
              <a:ext cx="357536" cy="354622"/>
            </a:xfrm>
            <a:custGeom>
              <a:avLst/>
              <a:gdLst/>
              <a:ahLst/>
              <a:cxnLst/>
              <a:rect l="l" t="t" r="r" b="b"/>
              <a:pathLst>
                <a:path w="3059" h="3034" extrusionOk="0">
                  <a:moveTo>
                    <a:pt x="1530" y="1"/>
                  </a:moveTo>
                  <a:cubicBezTo>
                    <a:pt x="678" y="1"/>
                    <a:pt x="1" y="677"/>
                    <a:pt x="1" y="1504"/>
                  </a:cubicBezTo>
                  <a:cubicBezTo>
                    <a:pt x="1" y="2356"/>
                    <a:pt x="678" y="3033"/>
                    <a:pt x="1530" y="3033"/>
                  </a:cubicBezTo>
                  <a:cubicBezTo>
                    <a:pt x="2357" y="3033"/>
                    <a:pt x="3059" y="2356"/>
                    <a:pt x="3059" y="1504"/>
                  </a:cubicBezTo>
                  <a:cubicBezTo>
                    <a:pt x="3059" y="677"/>
                    <a:pt x="2357" y="1"/>
                    <a:pt x="1530" y="1"/>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50;p61"/>
            <p:cNvSpPr/>
            <p:nvPr/>
          </p:nvSpPr>
          <p:spPr>
            <a:xfrm>
              <a:off x="9076546" y="1162437"/>
              <a:ext cx="38103" cy="123077"/>
            </a:xfrm>
            <a:custGeom>
              <a:avLst/>
              <a:gdLst/>
              <a:ahLst/>
              <a:cxnLst/>
              <a:rect l="l" t="t" r="r" b="b"/>
              <a:pathLst>
                <a:path w="326" h="1053" extrusionOk="0">
                  <a:moveTo>
                    <a:pt x="151" y="0"/>
                  </a:moveTo>
                  <a:lnTo>
                    <a:pt x="0" y="1053"/>
                  </a:lnTo>
                  <a:cubicBezTo>
                    <a:pt x="251" y="752"/>
                    <a:pt x="326" y="326"/>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251;p61"/>
            <p:cNvSpPr/>
            <p:nvPr/>
          </p:nvSpPr>
          <p:spPr>
            <a:xfrm>
              <a:off x="9012029" y="1308891"/>
              <a:ext cx="38220" cy="26415"/>
            </a:xfrm>
            <a:custGeom>
              <a:avLst/>
              <a:gdLst/>
              <a:ahLst/>
              <a:cxnLst/>
              <a:rect l="l" t="t" r="r" b="b"/>
              <a:pathLst>
                <a:path w="327" h="226" extrusionOk="0">
                  <a:moveTo>
                    <a:pt x="327" y="0"/>
                  </a:moveTo>
                  <a:lnTo>
                    <a:pt x="1" y="226"/>
                  </a:lnTo>
                  <a:cubicBezTo>
                    <a:pt x="151" y="201"/>
                    <a:pt x="251" y="125"/>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98801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p:tgtEl>
                                          <p:spTgt spid="5"/>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1000"/>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63E258-7316-4C4C-951C-3A45885D153A}"/>
              </a:ext>
            </a:extLst>
          </p:cNvPr>
          <p:cNvSpPr>
            <a:spLocks noGrp="1"/>
          </p:cNvSpPr>
          <p:nvPr>
            <p:ph type="ctrTitle"/>
          </p:nvPr>
        </p:nvSpPr>
        <p:spPr>
          <a:xfrm>
            <a:off x="525207" y="1104407"/>
            <a:ext cx="10993549" cy="1475013"/>
          </a:xfrm>
        </p:spPr>
        <p:txBody>
          <a:bodyPr/>
          <a:lstStyle/>
          <a:p>
            <a:r>
              <a:rPr lang="en-US" dirty="0"/>
              <a:t>SOCIAL STRUCTURE</a:t>
            </a:r>
          </a:p>
        </p:txBody>
      </p:sp>
    </p:spTree>
    <p:extLst>
      <p:ext uri="{BB962C8B-B14F-4D97-AF65-F5344CB8AC3E}">
        <p14:creationId xmlns:p14="http://schemas.microsoft.com/office/powerpoint/2010/main" val="35585689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Social structure</a:t>
            </a:r>
            <a:endParaRPr lang="en-US" dirty="0"/>
          </a:p>
        </p:txBody>
      </p:sp>
      <p:sp>
        <p:nvSpPr>
          <p:cNvPr id="3" name="Content Placeholder 2"/>
          <p:cNvSpPr>
            <a:spLocks noGrp="1"/>
          </p:cNvSpPr>
          <p:nvPr>
            <p:ph idx="1"/>
          </p:nvPr>
        </p:nvSpPr>
        <p:spPr/>
        <p:txBody>
          <a:bodyPr>
            <a:normAutofit/>
          </a:bodyPr>
          <a:lstStyle/>
          <a:p>
            <a:r>
              <a:rPr lang="en-US" sz="2800" dirty="0"/>
              <a:t>Humans are social beings, we live and work in groups and interact </a:t>
            </a:r>
            <a:r>
              <a:rPr lang="en-US" sz="2800" dirty="0" smtClean="0"/>
              <a:t>in predictable </a:t>
            </a:r>
            <a:r>
              <a:rPr lang="en-US" sz="2800" dirty="0"/>
              <a:t>ways.</a:t>
            </a:r>
          </a:p>
          <a:p>
            <a:endParaRPr lang="en-US" sz="2800" dirty="0"/>
          </a:p>
          <a:p>
            <a:r>
              <a:rPr lang="en-US" sz="2800" dirty="0"/>
              <a:t>Every society has a structure that guides human interaction</a:t>
            </a:r>
            <a:r>
              <a:rPr lang="en-US" sz="2800" dirty="0" smtClean="0"/>
              <a:t>.</a:t>
            </a:r>
            <a:endParaRPr lang="en-US" sz="2800" dirty="0"/>
          </a:p>
          <a:p>
            <a:r>
              <a:rPr lang="en-US" sz="2800" dirty="0"/>
              <a:t>This structure helps people know what is expected of them in </a:t>
            </a:r>
            <a:r>
              <a:rPr lang="en-US" sz="2800" dirty="0" smtClean="0"/>
              <a:t>most social </a:t>
            </a:r>
            <a:r>
              <a:rPr lang="en-US" sz="2800" dirty="0"/>
              <a:t>situations and what they can expect from others.</a:t>
            </a:r>
          </a:p>
        </p:txBody>
      </p:sp>
    </p:spTree>
    <p:extLst>
      <p:ext uri="{BB962C8B-B14F-4D97-AF65-F5344CB8AC3E}">
        <p14:creationId xmlns:p14="http://schemas.microsoft.com/office/powerpoint/2010/main" val="27655147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6BFB5AA-09C2-4E83-F57C-7383628090CA}"/>
              </a:ext>
            </a:extLst>
          </p:cNvPr>
          <p:cNvSpPr>
            <a:spLocks noGrp="1"/>
          </p:cNvSpPr>
          <p:nvPr>
            <p:ph type="title"/>
          </p:nvPr>
        </p:nvSpPr>
        <p:spPr/>
        <p:txBody>
          <a:bodyPr/>
          <a:lstStyle/>
          <a:p>
            <a:r>
              <a:rPr lang="en-US" b="1" dirty="0"/>
              <a:t>Social structure</a:t>
            </a:r>
            <a:endParaRPr lang="en-US" dirty="0"/>
          </a:p>
        </p:txBody>
      </p:sp>
      <p:sp>
        <p:nvSpPr>
          <p:cNvPr id="3" name="Content Placeholder 2">
            <a:extLst>
              <a:ext uri="{FF2B5EF4-FFF2-40B4-BE49-F238E27FC236}">
                <a16:creationId xmlns:a16="http://schemas.microsoft.com/office/drawing/2014/main" xmlns="" id="{CD5EEBD5-81C3-F796-9984-BF077FBB510D}"/>
              </a:ext>
            </a:extLst>
          </p:cNvPr>
          <p:cNvSpPr>
            <a:spLocks noGrp="1"/>
          </p:cNvSpPr>
          <p:nvPr>
            <p:ph idx="1"/>
          </p:nvPr>
        </p:nvSpPr>
        <p:spPr>
          <a:xfrm>
            <a:off x="314494" y="1951702"/>
            <a:ext cx="11029615" cy="3744249"/>
          </a:xfrm>
        </p:spPr>
        <p:txBody>
          <a:bodyPr>
            <a:normAutofit/>
          </a:bodyPr>
          <a:lstStyle/>
          <a:p>
            <a:r>
              <a:rPr lang="en-US" sz="2400" dirty="0"/>
              <a:t>is the very foundation in which human beings organize themselves into both simple and complex groups whose goal is to provide common understanding, community, purpose and security for all of their members.</a:t>
            </a:r>
          </a:p>
          <a:p>
            <a:r>
              <a:rPr lang="en-US" sz="2400" dirty="0"/>
              <a:t>These groups include but are not limited to: families, schools, religious organizations, social clubs, </a:t>
            </a:r>
            <a:r>
              <a:rPr lang="en-US" sz="2400" dirty="0" err="1" smtClean="0"/>
              <a:t>etc</a:t>
            </a:r>
            <a:endParaRPr lang="en-US" sz="2400" b="1" dirty="0" smtClean="0"/>
          </a:p>
          <a:p>
            <a:r>
              <a:rPr lang="en-US" sz="2400" dirty="0"/>
              <a:t>A</a:t>
            </a:r>
            <a:r>
              <a:rPr lang="en-US" sz="2400" dirty="0" smtClean="0"/>
              <a:t>llow </a:t>
            </a:r>
            <a:r>
              <a:rPr lang="en-US" sz="2400" dirty="0"/>
              <a:t>people the opportunity to be closer to one another and share their mutual thoughts, experiences, and perspectives in order to gain a more complete grasp of the world around them. </a:t>
            </a:r>
            <a:endParaRPr lang="en-US" dirty="0"/>
          </a:p>
        </p:txBody>
      </p:sp>
    </p:spTree>
    <p:extLst>
      <p:ext uri="{BB962C8B-B14F-4D97-AF65-F5344CB8AC3E}">
        <p14:creationId xmlns:p14="http://schemas.microsoft.com/office/powerpoint/2010/main" val="30161950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DC84FB2-6781-4C0F-8927-3360E8569D08}"/>
              </a:ext>
            </a:extLst>
          </p:cNvPr>
          <p:cNvSpPr>
            <a:spLocks noGrp="1"/>
          </p:cNvSpPr>
          <p:nvPr>
            <p:ph idx="1"/>
          </p:nvPr>
        </p:nvSpPr>
        <p:spPr/>
        <p:txBody>
          <a:bodyPr>
            <a:normAutofit fontScale="92500" lnSpcReduction="10000"/>
          </a:bodyPr>
          <a:lstStyle/>
          <a:p>
            <a:pPr algn="just"/>
            <a:r>
              <a:rPr lang="en-US" sz="2800" dirty="0">
                <a:solidFill>
                  <a:schemeClr val="tx1"/>
                </a:solidFill>
                <a:latin typeface="+mj-lt"/>
                <a:cs typeface="Calibri" panose="020F0502020204030204" pitchFamily="34" charset="0"/>
              </a:rPr>
              <a:t>The major components of social structure include culture, social class, social status, roles, groups, and social institutions. </a:t>
            </a:r>
          </a:p>
          <a:p>
            <a:r>
              <a:rPr lang="en-US" sz="2800" dirty="0">
                <a:solidFill>
                  <a:schemeClr val="tx1"/>
                </a:solidFill>
                <a:latin typeface="+mj-lt"/>
                <a:cs typeface="Calibri" panose="020F0502020204030204" pitchFamily="34" charset="0"/>
              </a:rPr>
              <a:t>Social structure guides people’s behaviors.</a:t>
            </a:r>
          </a:p>
          <a:p>
            <a:pPr algn="just"/>
            <a:r>
              <a:rPr lang="en-US" sz="2800" dirty="0">
                <a:solidFill>
                  <a:schemeClr val="tx1"/>
                </a:solidFill>
                <a:latin typeface="+mj-lt"/>
                <a:cs typeface="Calibri" panose="020F0502020204030204" pitchFamily="34" charset="0"/>
              </a:rPr>
              <a:t>A person’s location in the social structure (his or her social class, social status, the roles he or she plays, and the culture, groups, and social institutions to which he or she belongs) underlies his or her perceptions, attitudes, and behaviors. </a:t>
            </a:r>
            <a:endParaRPr lang="en-US" sz="2800" dirty="0" smtClean="0">
              <a:solidFill>
                <a:schemeClr val="tx1"/>
              </a:solidFill>
              <a:latin typeface="+mj-lt"/>
              <a:cs typeface="Calibri" panose="020F0502020204030204" pitchFamily="34" charset="0"/>
            </a:endParaRPr>
          </a:p>
          <a:p>
            <a:pPr algn="just"/>
            <a:r>
              <a:rPr lang="en-US" sz="2800" dirty="0" smtClean="0">
                <a:solidFill>
                  <a:schemeClr val="tx1"/>
                </a:solidFill>
                <a:latin typeface="+mj-lt"/>
                <a:cs typeface="Calibri" panose="020F0502020204030204" pitchFamily="34" charset="0"/>
              </a:rPr>
              <a:t>Also used in relation to social change.</a:t>
            </a:r>
            <a:endParaRPr lang="en-US" sz="2800" dirty="0">
              <a:solidFill>
                <a:schemeClr val="tx1"/>
              </a:solidFill>
              <a:latin typeface="+mj-lt"/>
              <a:cs typeface="Calibri" panose="020F0502020204030204" pitchFamily="34" charset="0"/>
            </a:endParaRPr>
          </a:p>
          <a:p>
            <a:pPr algn="just"/>
            <a:endParaRPr lang="en-US" sz="24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860406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4FEF3F-CEAE-4610-959C-9D95C6B6151F}"/>
              </a:ext>
            </a:extLst>
          </p:cNvPr>
          <p:cNvSpPr>
            <a:spLocks noGrp="1"/>
          </p:cNvSpPr>
          <p:nvPr>
            <p:ph type="title"/>
          </p:nvPr>
        </p:nvSpPr>
        <p:spPr/>
        <p:txBody>
          <a:bodyPr/>
          <a:lstStyle/>
          <a:p>
            <a:r>
              <a:rPr lang="en-US" dirty="0"/>
              <a:t>ELEMENTS OF SOCIAL STRUCTURE</a:t>
            </a:r>
          </a:p>
        </p:txBody>
      </p:sp>
      <p:sp>
        <p:nvSpPr>
          <p:cNvPr id="3" name="Content Placeholder 2">
            <a:extLst>
              <a:ext uri="{FF2B5EF4-FFF2-40B4-BE49-F238E27FC236}">
                <a16:creationId xmlns:a16="http://schemas.microsoft.com/office/drawing/2014/main" xmlns="" id="{9B3EDA96-5699-4777-92C4-AB9DAE5ED79B}"/>
              </a:ext>
            </a:extLst>
          </p:cNvPr>
          <p:cNvSpPr>
            <a:spLocks noGrp="1"/>
          </p:cNvSpPr>
          <p:nvPr>
            <p:ph idx="1"/>
          </p:nvPr>
        </p:nvSpPr>
        <p:spPr/>
        <p:txBody>
          <a:bodyPr>
            <a:normAutofit/>
          </a:bodyPr>
          <a:lstStyle/>
          <a:p>
            <a:r>
              <a:rPr lang="en-US" sz="2400" dirty="0">
                <a:solidFill>
                  <a:schemeClr val="tx1"/>
                </a:solidFill>
              </a:rPr>
              <a:t>Social structure can be broken down into following elements:</a:t>
            </a:r>
          </a:p>
          <a:p>
            <a:r>
              <a:rPr lang="en-US" sz="2400" dirty="0">
                <a:solidFill>
                  <a:schemeClr val="tx1"/>
                </a:solidFill>
              </a:rPr>
              <a:t>Status </a:t>
            </a:r>
          </a:p>
          <a:p>
            <a:r>
              <a:rPr lang="en-US" sz="2400" dirty="0">
                <a:solidFill>
                  <a:schemeClr val="tx1"/>
                </a:solidFill>
              </a:rPr>
              <a:t>Roles</a:t>
            </a:r>
          </a:p>
          <a:p>
            <a:r>
              <a:rPr lang="en-US" sz="2400" dirty="0">
                <a:solidFill>
                  <a:schemeClr val="tx1"/>
                </a:solidFill>
              </a:rPr>
              <a:t>Social networks</a:t>
            </a:r>
          </a:p>
          <a:p>
            <a:r>
              <a:rPr lang="en-US" sz="2400" dirty="0">
                <a:solidFill>
                  <a:schemeClr val="tx1"/>
                </a:solidFill>
              </a:rPr>
              <a:t>Groups </a:t>
            </a:r>
          </a:p>
          <a:p>
            <a:r>
              <a:rPr lang="en-US" sz="2400" dirty="0">
                <a:solidFill>
                  <a:schemeClr val="tx1"/>
                </a:solidFill>
              </a:rPr>
              <a:t>Organizations</a:t>
            </a:r>
          </a:p>
        </p:txBody>
      </p:sp>
      <p:pic>
        <p:nvPicPr>
          <p:cNvPr id="4" name="Picture 3"/>
          <p:cNvPicPr>
            <a:picLocks noChangeAspect="1"/>
          </p:cNvPicPr>
          <p:nvPr/>
        </p:nvPicPr>
        <p:blipFill rotWithShape="1">
          <a:blip r:embed="rId2"/>
          <a:srcRect l="-1695" t="15737" r="1695" b="-475"/>
          <a:stretch/>
        </p:blipFill>
        <p:spPr>
          <a:xfrm>
            <a:off x="6539107" y="3662070"/>
            <a:ext cx="3891055" cy="2356175"/>
          </a:xfrm>
          <a:prstGeom prst="rect">
            <a:avLst/>
          </a:prstGeom>
        </p:spPr>
      </p:pic>
    </p:spTree>
    <p:extLst>
      <p:ext uri="{BB962C8B-B14F-4D97-AF65-F5344CB8AC3E}">
        <p14:creationId xmlns:p14="http://schemas.microsoft.com/office/powerpoint/2010/main" val="21670352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27D378D-0B61-4905-B63F-22B45C5B34B4}"/>
              </a:ext>
            </a:extLst>
          </p:cNvPr>
          <p:cNvSpPr>
            <a:spLocks noGrp="1"/>
          </p:cNvSpPr>
          <p:nvPr>
            <p:ph type="title"/>
          </p:nvPr>
        </p:nvSpPr>
        <p:spPr/>
        <p:txBody>
          <a:bodyPr/>
          <a:lstStyle/>
          <a:p>
            <a:r>
              <a:rPr lang="en-US" dirty="0"/>
              <a:t>STATUS </a:t>
            </a:r>
          </a:p>
        </p:txBody>
      </p:sp>
      <p:sp>
        <p:nvSpPr>
          <p:cNvPr id="3" name="Content Placeholder 2">
            <a:extLst>
              <a:ext uri="{FF2B5EF4-FFF2-40B4-BE49-F238E27FC236}">
                <a16:creationId xmlns:a16="http://schemas.microsoft.com/office/drawing/2014/main" xmlns="" id="{2CA5B5AA-F2B8-435E-A34E-91C7EFC3FBA2}"/>
              </a:ext>
            </a:extLst>
          </p:cNvPr>
          <p:cNvSpPr>
            <a:spLocks noGrp="1"/>
          </p:cNvSpPr>
          <p:nvPr>
            <p:ph idx="1"/>
          </p:nvPr>
        </p:nvSpPr>
        <p:spPr/>
        <p:txBody>
          <a:bodyPr>
            <a:normAutofit/>
          </a:bodyPr>
          <a:lstStyle/>
          <a:p>
            <a:r>
              <a:rPr lang="en-US" sz="2800" b="0" i="0" dirty="0">
                <a:solidFill>
                  <a:schemeClr val="tx1"/>
                </a:solidFill>
                <a:effectLst/>
                <a:latin typeface="+mj-lt"/>
              </a:rPr>
              <a:t>Each individual in society occupies several statuses.</a:t>
            </a:r>
          </a:p>
          <a:p>
            <a:pPr algn="just"/>
            <a:r>
              <a:rPr lang="en-US" sz="2800" b="0" i="0" dirty="0">
                <a:solidFill>
                  <a:schemeClr val="tx1"/>
                </a:solidFill>
                <a:effectLst/>
                <a:latin typeface="+mj-lt"/>
              </a:rPr>
              <a:t>An individual can be a father, a teacher, a husband, brother an African American all at the same time. </a:t>
            </a:r>
            <a:endParaRPr lang="en-US" sz="2800" dirty="0">
              <a:solidFill>
                <a:schemeClr val="tx1"/>
              </a:solidFill>
              <a:latin typeface="+mj-lt"/>
            </a:endParaRPr>
          </a:p>
          <a:p>
            <a:pPr algn="just"/>
            <a:r>
              <a:rPr lang="en-US" sz="2800" b="0" i="0" dirty="0">
                <a:solidFill>
                  <a:schemeClr val="tx1"/>
                </a:solidFill>
                <a:effectLst/>
                <a:latin typeface="+mj-lt"/>
              </a:rPr>
              <a:t>A </a:t>
            </a:r>
            <a:r>
              <a:rPr lang="en-US" sz="2800" b="0" i="0" dirty="0">
                <a:solidFill>
                  <a:srgbClr val="FF0000"/>
                </a:solidFill>
                <a:effectLst/>
                <a:latin typeface="+mj-lt"/>
              </a:rPr>
              <a:t>status set </a:t>
            </a:r>
            <a:r>
              <a:rPr lang="en-US" sz="2800" b="0" i="0" dirty="0">
                <a:solidFill>
                  <a:schemeClr val="tx1"/>
                </a:solidFill>
                <a:effectLst/>
                <a:latin typeface="+mj-lt"/>
              </a:rPr>
              <a:t>is all of the statuses that a person occupies at any particular time. </a:t>
            </a:r>
            <a:endParaRPr lang="en-US" sz="2800" dirty="0">
              <a:solidFill>
                <a:schemeClr val="tx1"/>
              </a:solidFill>
              <a:latin typeface="+mj-lt"/>
            </a:endParaRPr>
          </a:p>
          <a:p>
            <a:pPr algn="just"/>
            <a:r>
              <a:rPr lang="en-US" sz="2800" b="0" i="0" dirty="0">
                <a:solidFill>
                  <a:schemeClr val="tx1"/>
                </a:solidFill>
                <a:effectLst/>
                <a:latin typeface="+mj-lt"/>
              </a:rPr>
              <a:t>Statuses are ways of defining where individuals fit in society and how they relate to others in society.</a:t>
            </a:r>
            <a:endParaRPr lang="en-US" sz="2800" dirty="0">
              <a:solidFill>
                <a:schemeClr val="tx1"/>
              </a:solidFill>
              <a:latin typeface="+mj-lt"/>
            </a:endParaRPr>
          </a:p>
        </p:txBody>
      </p:sp>
    </p:spTree>
    <p:extLst>
      <p:ext uri="{BB962C8B-B14F-4D97-AF65-F5344CB8AC3E}">
        <p14:creationId xmlns:p14="http://schemas.microsoft.com/office/powerpoint/2010/main" val="923441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A3EBDC-9617-4EC0-9AFA-E06FC535896D}"/>
              </a:ext>
            </a:extLst>
          </p:cNvPr>
          <p:cNvSpPr>
            <a:spLocks noGrp="1"/>
          </p:cNvSpPr>
          <p:nvPr>
            <p:ph type="title"/>
          </p:nvPr>
        </p:nvSpPr>
        <p:spPr/>
        <p:txBody>
          <a:bodyPr/>
          <a:lstStyle/>
          <a:p>
            <a:r>
              <a:rPr lang="en-US" dirty="0"/>
              <a:t>STATUS</a:t>
            </a:r>
          </a:p>
        </p:txBody>
      </p:sp>
      <p:sp>
        <p:nvSpPr>
          <p:cNvPr id="3" name="Content Placeholder 2">
            <a:extLst>
              <a:ext uri="{FF2B5EF4-FFF2-40B4-BE49-F238E27FC236}">
                <a16:creationId xmlns:a16="http://schemas.microsoft.com/office/drawing/2014/main" xmlns="" id="{29422DDF-925C-42AE-9BC3-EB8C30543834}"/>
              </a:ext>
            </a:extLst>
          </p:cNvPr>
          <p:cNvSpPr>
            <a:spLocks noGrp="1"/>
          </p:cNvSpPr>
          <p:nvPr>
            <p:ph idx="1"/>
          </p:nvPr>
        </p:nvSpPr>
        <p:spPr>
          <a:xfrm>
            <a:off x="430273" y="1781001"/>
            <a:ext cx="7586263" cy="4770720"/>
          </a:xfrm>
        </p:spPr>
        <p:txBody>
          <a:bodyPr>
            <a:normAutofit/>
          </a:bodyPr>
          <a:lstStyle/>
          <a:p>
            <a:pPr algn="just"/>
            <a:r>
              <a:rPr lang="en-US" sz="2800" b="0" i="0" dirty="0">
                <a:solidFill>
                  <a:schemeClr val="tx1"/>
                </a:solidFill>
                <a:effectLst/>
                <a:latin typeface="+mj-lt"/>
              </a:rPr>
              <a:t>A status is a socially defined position/rank in society characterized by certain expectations, rights and duties. </a:t>
            </a:r>
          </a:p>
          <a:p>
            <a:pPr algn="just"/>
            <a:r>
              <a:rPr lang="en-US" sz="2800" b="0" i="0" dirty="0">
                <a:solidFill>
                  <a:srgbClr val="FF0000"/>
                </a:solidFill>
                <a:effectLst/>
                <a:latin typeface="+mj-lt"/>
              </a:rPr>
              <a:t>Types of status:</a:t>
            </a:r>
          </a:p>
          <a:p>
            <a:pPr algn="just"/>
            <a:r>
              <a:rPr lang="en-US" sz="2800" b="0" i="0" dirty="0">
                <a:solidFill>
                  <a:schemeClr val="tx1"/>
                </a:solidFill>
                <a:effectLst/>
                <a:latin typeface="+mj-lt"/>
              </a:rPr>
              <a:t> </a:t>
            </a:r>
            <a:r>
              <a:rPr lang="en-US" sz="2800" b="0" i="0" dirty="0">
                <a:solidFill>
                  <a:schemeClr val="tx1"/>
                </a:solidFill>
                <a:effectLst/>
                <a:highlight>
                  <a:srgbClr val="FFFF00"/>
                </a:highlight>
                <a:latin typeface="+mj-lt"/>
              </a:rPr>
              <a:t>Ascribed Status: </a:t>
            </a:r>
            <a:r>
              <a:rPr lang="en-US" sz="2800" b="0" i="0" dirty="0">
                <a:solidFill>
                  <a:schemeClr val="tx1"/>
                </a:solidFill>
                <a:effectLst/>
                <a:latin typeface="+mj-lt"/>
              </a:rPr>
              <a:t>given to individual generally at birth and from which they cannot escape; these statuses are fixed. </a:t>
            </a:r>
            <a:endParaRPr lang="en-US" sz="2800" dirty="0">
              <a:solidFill>
                <a:srgbClr val="444444"/>
              </a:solidFill>
              <a:latin typeface="Open Sans" panose="020B0606030504020204" pitchFamily="34" charset="0"/>
            </a:endParaRPr>
          </a:p>
          <a:p>
            <a:pPr algn="just"/>
            <a:r>
              <a:rPr lang="en-US" sz="2800" b="0" i="0" dirty="0">
                <a:solidFill>
                  <a:schemeClr val="tx1"/>
                </a:solidFill>
                <a:effectLst/>
                <a:latin typeface="+mj-lt"/>
              </a:rPr>
              <a:t>Examples: Things like ethnicity, birth order, height, and eye color</a:t>
            </a:r>
          </a:p>
        </p:txBody>
      </p:sp>
      <p:pic>
        <p:nvPicPr>
          <p:cNvPr id="4" name="Picture 3">
            <a:extLst>
              <a:ext uri="{FF2B5EF4-FFF2-40B4-BE49-F238E27FC236}">
                <a16:creationId xmlns:a16="http://schemas.microsoft.com/office/drawing/2014/main" xmlns="" id="{2A6C6996-B207-46F2-A159-E0C6A8991F08}"/>
              </a:ext>
            </a:extLst>
          </p:cNvPr>
          <p:cNvPicPr>
            <a:picLocks noChangeAspect="1"/>
          </p:cNvPicPr>
          <p:nvPr/>
        </p:nvPicPr>
        <p:blipFill rotWithShape="1">
          <a:blip r:embed="rId2"/>
          <a:srcRect l="52098" t="12866" r="2344" b="21136"/>
          <a:stretch/>
        </p:blipFill>
        <p:spPr>
          <a:xfrm>
            <a:off x="8016537" y="2166150"/>
            <a:ext cx="3906174" cy="4563123"/>
          </a:xfrm>
          <a:prstGeom prst="rect">
            <a:avLst/>
          </a:prstGeom>
        </p:spPr>
      </p:pic>
    </p:spTree>
    <p:extLst>
      <p:ext uri="{BB962C8B-B14F-4D97-AF65-F5344CB8AC3E}">
        <p14:creationId xmlns:p14="http://schemas.microsoft.com/office/powerpoint/2010/main" val="25692737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9DC68A8-7579-4C1F-A586-A86DCAAA0E29}"/>
              </a:ext>
            </a:extLst>
          </p:cNvPr>
          <p:cNvSpPr>
            <a:spLocks noGrp="1"/>
          </p:cNvSpPr>
          <p:nvPr>
            <p:ph idx="1"/>
          </p:nvPr>
        </p:nvSpPr>
        <p:spPr>
          <a:xfrm>
            <a:off x="190575" y="1873188"/>
            <a:ext cx="9297283" cy="4828989"/>
          </a:xfrm>
        </p:spPr>
        <p:txBody>
          <a:bodyPr>
            <a:normAutofit lnSpcReduction="10000"/>
          </a:bodyPr>
          <a:lstStyle/>
          <a:p>
            <a:pPr algn="just"/>
            <a:r>
              <a:rPr lang="en-US" sz="2800" b="0" i="0" dirty="0">
                <a:solidFill>
                  <a:schemeClr val="tx1"/>
                </a:solidFill>
                <a:effectLst/>
                <a:highlight>
                  <a:srgbClr val="FFFF00"/>
                </a:highlight>
                <a:latin typeface="+mj-lt"/>
              </a:rPr>
              <a:t>Achieved Status: </a:t>
            </a:r>
            <a:r>
              <a:rPr lang="en-US" sz="2800" b="0" i="0" dirty="0">
                <a:solidFill>
                  <a:schemeClr val="tx1"/>
                </a:solidFill>
                <a:effectLst/>
                <a:latin typeface="+mj-lt"/>
              </a:rPr>
              <a:t>Positions that are achieved by individuals for themselves ; these status can change.</a:t>
            </a:r>
            <a:r>
              <a:rPr lang="en-US" sz="2800" b="0" i="0" dirty="0">
                <a:solidFill>
                  <a:srgbClr val="555555"/>
                </a:solidFill>
                <a:effectLst/>
                <a:latin typeface="+mj-lt"/>
              </a:rPr>
              <a:t> </a:t>
            </a:r>
          </a:p>
          <a:p>
            <a:pPr algn="just"/>
            <a:r>
              <a:rPr lang="en-US" sz="2800" b="0" i="0" dirty="0">
                <a:solidFill>
                  <a:schemeClr val="tx1"/>
                </a:solidFill>
                <a:effectLst/>
                <a:latin typeface="+mj-lt"/>
              </a:rPr>
              <a:t>For example, the statuses of husband, mother, lawyer, doctor, professor, or student are all achieved statuses.</a:t>
            </a:r>
            <a:endParaRPr lang="en-US" sz="2800" dirty="0">
              <a:solidFill>
                <a:schemeClr val="tx1"/>
              </a:solidFill>
              <a:highlight>
                <a:srgbClr val="FFFF00"/>
              </a:highlight>
              <a:latin typeface="+mj-lt"/>
              <a:cs typeface="Calibri" panose="020F0502020204030204" pitchFamily="34" charset="0"/>
            </a:endParaRPr>
          </a:p>
          <a:p>
            <a:pPr algn="just"/>
            <a:r>
              <a:rPr lang="en-US" sz="2800" dirty="0">
                <a:solidFill>
                  <a:schemeClr val="tx1"/>
                </a:solidFill>
                <a:highlight>
                  <a:srgbClr val="FFFF00"/>
                </a:highlight>
                <a:latin typeface="+mj-lt"/>
                <a:cs typeface="Calibri" panose="020F0502020204030204" pitchFamily="34" charset="0"/>
              </a:rPr>
              <a:t>Master status:</a:t>
            </a:r>
            <a:r>
              <a:rPr lang="en-US" sz="2800" b="0" i="0" dirty="0">
                <a:solidFill>
                  <a:schemeClr val="tx1"/>
                </a:solidFill>
                <a:effectLst/>
                <a:latin typeface="+mj-lt"/>
                <a:cs typeface="Calibri" panose="020F0502020204030204" pitchFamily="34" charset="0"/>
              </a:rPr>
              <a:t> the most important status that a person occupies. The dominant one or a status which they view as the most important part of their identit</a:t>
            </a:r>
            <a:r>
              <a:rPr lang="en-US" sz="2800" dirty="0">
                <a:solidFill>
                  <a:schemeClr val="tx1"/>
                </a:solidFill>
                <a:latin typeface="+mj-lt"/>
                <a:cs typeface="Calibri" panose="020F0502020204030204" pitchFamily="34" charset="0"/>
              </a:rPr>
              <a:t>y. It often determines people’s perceptions of you and your choices in life.</a:t>
            </a:r>
          </a:p>
          <a:p>
            <a:pPr algn="just"/>
            <a:r>
              <a:rPr lang="en-US" sz="2800" dirty="0">
                <a:solidFill>
                  <a:schemeClr val="tx1"/>
                </a:solidFill>
                <a:latin typeface="+mj-lt"/>
                <a:cs typeface="Calibri" panose="020F0502020204030204" pitchFamily="34" charset="0"/>
              </a:rPr>
              <a:t>Example: A</a:t>
            </a:r>
            <a:r>
              <a:rPr lang="en-US" sz="2800" i="0" dirty="0">
                <a:solidFill>
                  <a:schemeClr val="tx1"/>
                </a:solidFill>
                <a:effectLst/>
                <a:latin typeface="+mj-lt"/>
              </a:rPr>
              <a:t>ge, religion, sexual orientation, race, ethnicity, occupation, and socioeconomic status.</a:t>
            </a:r>
            <a:endParaRPr lang="en-US" sz="2800" dirty="0">
              <a:solidFill>
                <a:schemeClr val="tx1"/>
              </a:solidFill>
              <a:latin typeface="+mj-lt"/>
              <a:cs typeface="Calibri" panose="020F0502020204030204" pitchFamily="34" charset="0"/>
            </a:endParaRPr>
          </a:p>
          <a:p>
            <a:endParaRPr lang="en-US" sz="2400" b="0" i="0" dirty="0">
              <a:solidFill>
                <a:schemeClr val="tx1"/>
              </a:solidFill>
              <a:effectLst/>
              <a:latin typeface="+mj-lt"/>
              <a:cs typeface="Calibri" panose="020F0502020204030204" pitchFamily="34" charset="0"/>
            </a:endParaRPr>
          </a:p>
        </p:txBody>
      </p:sp>
      <p:pic>
        <p:nvPicPr>
          <p:cNvPr id="4" name="Picture 3">
            <a:extLst>
              <a:ext uri="{FF2B5EF4-FFF2-40B4-BE49-F238E27FC236}">
                <a16:creationId xmlns:a16="http://schemas.microsoft.com/office/drawing/2014/main" xmlns="" id="{2499478E-BF95-483F-81AA-AB9E0B42CEEE}"/>
              </a:ext>
            </a:extLst>
          </p:cNvPr>
          <p:cNvPicPr>
            <a:picLocks noChangeAspect="1"/>
          </p:cNvPicPr>
          <p:nvPr/>
        </p:nvPicPr>
        <p:blipFill rotWithShape="1">
          <a:blip r:embed="rId2"/>
          <a:srcRect l="9813" t="16699" r="60500" b="22201"/>
          <a:stretch/>
        </p:blipFill>
        <p:spPr>
          <a:xfrm>
            <a:off x="9487859" y="2033450"/>
            <a:ext cx="2513566" cy="1926455"/>
          </a:xfrm>
          <a:prstGeom prst="rect">
            <a:avLst/>
          </a:prstGeom>
        </p:spPr>
      </p:pic>
      <p:pic>
        <p:nvPicPr>
          <p:cNvPr id="5" name="Picture 4">
            <a:extLst>
              <a:ext uri="{FF2B5EF4-FFF2-40B4-BE49-F238E27FC236}">
                <a16:creationId xmlns:a16="http://schemas.microsoft.com/office/drawing/2014/main" xmlns="" id="{B0E22574-0103-4EC0-96EA-6E4D771959BA}"/>
              </a:ext>
            </a:extLst>
          </p:cNvPr>
          <p:cNvPicPr>
            <a:picLocks noChangeAspect="1"/>
          </p:cNvPicPr>
          <p:nvPr/>
        </p:nvPicPr>
        <p:blipFill rotWithShape="1">
          <a:blip r:embed="rId3"/>
          <a:srcRect t="11564"/>
          <a:stretch/>
        </p:blipFill>
        <p:spPr>
          <a:xfrm>
            <a:off x="9487858" y="4287682"/>
            <a:ext cx="2665681" cy="2121764"/>
          </a:xfrm>
          <a:prstGeom prst="rect">
            <a:avLst/>
          </a:prstGeom>
        </p:spPr>
      </p:pic>
    </p:spTree>
    <p:extLst>
      <p:ext uri="{BB962C8B-B14F-4D97-AF65-F5344CB8AC3E}">
        <p14:creationId xmlns:p14="http://schemas.microsoft.com/office/powerpoint/2010/main" val="16216421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8B4FC00-4375-45D7-8499-D42C72EBAD97}"/>
              </a:ext>
            </a:extLst>
          </p:cNvPr>
          <p:cNvSpPr>
            <a:spLocks noGrp="1"/>
          </p:cNvSpPr>
          <p:nvPr>
            <p:ph type="title"/>
          </p:nvPr>
        </p:nvSpPr>
        <p:spPr/>
        <p:txBody>
          <a:bodyPr/>
          <a:lstStyle/>
          <a:p>
            <a:r>
              <a:rPr lang="en-US" b="0" i="0" dirty="0">
                <a:effectLst/>
                <a:latin typeface="Source Sans Pro" panose="020B0503030403020204" pitchFamily="34" charset="0"/>
              </a:rPr>
              <a:t>Roles of Social Structure</a:t>
            </a:r>
            <a:endParaRPr lang="en-US" dirty="0"/>
          </a:p>
        </p:txBody>
      </p:sp>
      <p:sp>
        <p:nvSpPr>
          <p:cNvPr id="3" name="Content Placeholder 2">
            <a:extLst>
              <a:ext uri="{FF2B5EF4-FFF2-40B4-BE49-F238E27FC236}">
                <a16:creationId xmlns:a16="http://schemas.microsoft.com/office/drawing/2014/main" xmlns="" id="{E18B7416-74D2-4A39-A6EC-4AEC5A314A78}"/>
              </a:ext>
            </a:extLst>
          </p:cNvPr>
          <p:cNvSpPr>
            <a:spLocks noGrp="1"/>
          </p:cNvSpPr>
          <p:nvPr>
            <p:ph idx="1"/>
          </p:nvPr>
        </p:nvSpPr>
        <p:spPr>
          <a:xfrm>
            <a:off x="501293" y="2002943"/>
            <a:ext cx="11029615" cy="4513267"/>
          </a:xfrm>
        </p:spPr>
        <p:txBody>
          <a:bodyPr>
            <a:normAutofit/>
          </a:bodyPr>
          <a:lstStyle/>
          <a:p>
            <a:r>
              <a:rPr lang="en-US" sz="2800" dirty="0">
                <a:solidFill>
                  <a:schemeClr val="tx1"/>
                </a:solidFill>
                <a:latin typeface="+mj-lt"/>
              </a:rPr>
              <a:t>R</a:t>
            </a:r>
            <a:r>
              <a:rPr lang="en-US" sz="2800" b="0" i="0" dirty="0">
                <a:solidFill>
                  <a:schemeClr val="tx1"/>
                </a:solidFill>
                <a:effectLst/>
                <a:latin typeface="+mj-lt"/>
              </a:rPr>
              <a:t>ole are sets of norms that specify the rights and obligations of each status/</a:t>
            </a:r>
            <a:r>
              <a:rPr lang="en-US" sz="2800" dirty="0">
                <a:solidFill>
                  <a:schemeClr val="tx1"/>
                </a:solidFill>
                <a:latin typeface="+mj-lt"/>
              </a:rPr>
              <a:t> the behaviors, obligations, and privileges attached to a status.</a:t>
            </a:r>
            <a:endParaRPr lang="en-US" sz="2800" b="0" i="0" dirty="0">
              <a:solidFill>
                <a:schemeClr val="tx1"/>
              </a:solidFill>
              <a:effectLst/>
              <a:latin typeface="+mj-lt"/>
            </a:endParaRPr>
          </a:p>
          <a:p>
            <a:r>
              <a:rPr lang="en-US" sz="2800" b="0" i="0" dirty="0">
                <a:solidFill>
                  <a:schemeClr val="tx1"/>
                </a:solidFill>
                <a:effectLst/>
                <a:latin typeface="+mj-lt"/>
              </a:rPr>
              <a:t>Example: I have the status of ‘Teacher’; My role is to teach.</a:t>
            </a:r>
          </a:p>
        </p:txBody>
      </p:sp>
    </p:spTree>
    <p:extLst>
      <p:ext uri="{BB962C8B-B14F-4D97-AF65-F5344CB8AC3E}">
        <p14:creationId xmlns:p14="http://schemas.microsoft.com/office/powerpoint/2010/main" val="35274378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994CE4-FCC2-4AD7-BDAD-4F3B690883AE}"/>
              </a:ext>
            </a:extLst>
          </p:cNvPr>
          <p:cNvSpPr>
            <a:spLocks noGrp="1"/>
          </p:cNvSpPr>
          <p:nvPr>
            <p:ph type="title"/>
          </p:nvPr>
        </p:nvSpPr>
        <p:spPr/>
        <p:txBody>
          <a:bodyPr/>
          <a:lstStyle/>
          <a:p>
            <a:r>
              <a:rPr lang="en-US" b="0" i="0" dirty="0">
                <a:effectLst/>
                <a:latin typeface="Source Sans Pro" panose="020B0503030403020204" pitchFamily="34" charset="0"/>
              </a:rPr>
              <a:t>Problems of social structure</a:t>
            </a:r>
            <a:endParaRPr lang="en-US" dirty="0"/>
          </a:p>
        </p:txBody>
      </p:sp>
      <p:sp>
        <p:nvSpPr>
          <p:cNvPr id="3" name="Content Placeholder 2">
            <a:extLst>
              <a:ext uri="{FF2B5EF4-FFF2-40B4-BE49-F238E27FC236}">
                <a16:creationId xmlns:a16="http://schemas.microsoft.com/office/drawing/2014/main" xmlns="" id="{593BDA3D-45E8-41B1-B47A-0004B7B8ED0F}"/>
              </a:ext>
            </a:extLst>
          </p:cNvPr>
          <p:cNvSpPr>
            <a:spLocks noGrp="1"/>
          </p:cNvSpPr>
          <p:nvPr>
            <p:ph idx="1"/>
          </p:nvPr>
        </p:nvSpPr>
        <p:spPr/>
        <p:txBody>
          <a:bodyPr>
            <a:normAutofit lnSpcReduction="10000"/>
          </a:bodyPr>
          <a:lstStyle/>
          <a:p>
            <a:pPr marL="514350" indent="-514350" algn="just">
              <a:buAutoNum type="arabicPeriod"/>
            </a:pPr>
            <a:r>
              <a:rPr lang="en-US" sz="2800" b="0" i="0" dirty="0">
                <a:solidFill>
                  <a:schemeClr val="tx1"/>
                </a:solidFill>
                <a:effectLst/>
                <a:highlight>
                  <a:srgbClr val="FFFF00"/>
                </a:highlight>
                <a:latin typeface="+mj-lt"/>
              </a:rPr>
              <a:t>Role conflict:</a:t>
            </a:r>
            <a:r>
              <a:rPr lang="en-US" sz="2800" b="0" i="0" dirty="0">
                <a:solidFill>
                  <a:schemeClr val="tx1"/>
                </a:solidFill>
                <a:effectLst/>
                <a:latin typeface="+mj-lt"/>
              </a:rPr>
              <a:t> A role conflict is when a person is expected to fulfill the duties of </a:t>
            </a:r>
            <a:r>
              <a:rPr lang="en-US" sz="2800" b="1" i="0" dirty="0">
                <a:solidFill>
                  <a:schemeClr val="tx1"/>
                </a:solidFill>
                <a:effectLst/>
                <a:latin typeface="+mj-lt"/>
              </a:rPr>
              <a:t>two contradictory positions</a:t>
            </a:r>
            <a:r>
              <a:rPr lang="en-US" sz="2800" b="0" i="0" dirty="0">
                <a:solidFill>
                  <a:schemeClr val="tx1"/>
                </a:solidFill>
                <a:effectLst/>
                <a:latin typeface="+mj-lt"/>
              </a:rPr>
              <a:t>. Faces tension in different roles of different statuses.</a:t>
            </a:r>
          </a:p>
          <a:p>
            <a:pPr algn="just"/>
            <a:r>
              <a:rPr lang="en-US" sz="2800" b="0" i="0" dirty="0">
                <a:solidFill>
                  <a:schemeClr val="tx1"/>
                </a:solidFill>
                <a:effectLst/>
                <a:latin typeface="+mj-lt"/>
              </a:rPr>
              <a:t>Example: In case if a person is both dad and coach.  As a father, he wants to see his son participating in the baseball game no matter how good or bad his skills are. As a coach, he has to do what's best for the team. This means he must put in players that are talented and will help the team </a:t>
            </a:r>
            <a:r>
              <a:rPr lang="en-US" sz="1800" b="0" i="0" dirty="0">
                <a:solidFill>
                  <a:schemeClr val="tx1"/>
                </a:solidFill>
                <a:effectLst/>
                <a:latin typeface="+mj-lt"/>
              </a:rPr>
              <a:t>win </a:t>
            </a:r>
            <a:r>
              <a:rPr lang="en-US" sz="2800" b="0" i="0" dirty="0">
                <a:solidFill>
                  <a:schemeClr val="tx1"/>
                </a:solidFill>
                <a:effectLst/>
                <a:latin typeface="+mj-lt"/>
              </a:rPr>
              <a:t>the game.</a:t>
            </a:r>
            <a:endParaRPr lang="en-US" sz="2800" dirty="0">
              <a:solidFill>
                <a:schemeClr val="tx1"/>
              </a:solidFill>
              <a:latin typeface="+mj-lt"/>
            </a:endParaRPr>
          </a:p>
          <a:p>
            <a:endParaRPr lang="en-US" dirty="0"/>
          </a:p>
        </p:txBody>
      </p:sp>
    </p:spTree>
    <p:extLst>
      <p:ext uri="{BB962C8B-B14F-4D97-AF65-F5344CB8AC3E}">
        <p14:creationId xmlns:p14="http://schemas.microsoft.com/office/powerpoint/2010/main" val="12369713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A1320C-E51E-E670-79DF-78225D281956}"/>
              </a:ext>
            </a:extLst>
          </p:cNvPr>
          <p:cNvSpPr>
            <a:spLocks noGrp="1"/>
          </p:cNvSpPr>
          <p:nvPr>
            <p:ph type="title"/>
          </p:nvPr>
        </p:nvSpPr>
        <p:spPr/>
        <p:txBody>
          <a:bodyPr/>
          <a:lstStyle/>
          <a:p>
            <a:r>
              <a:rPr lang="en-US" b="1" dirty="0"/>
              <a:t>LEARNING OUTCOMES</a:t>
            </a:r>
          </a:p>
        </p:txBody>
      </p:sp>
      <p:sp>
        <p:nvSpPr>
          <p:cNvPr id="3" name="Content Placeholder 2">
            <a:extLst>
              <a:ext uri="{FF2B5EF4-FFF2-40B4-BE49-F238E27FC236}">
                <a16:creationId xmlns:a16="http://schemas.microsoft.com/office/drawing/2014/main" xmlns="" id="{C6F4DFE9-E311-6CC6-CD87-C2F6AD60F665}"/>
              </a:ext>
            </a:extLst>
          </p:cNvPr>
          <p:cNvSpPr>
            <a:spLocks noGrp="1"/>
          </p:cNvSpPr>
          <p:nvPr>
            <p:ph idx="1"/>
          </p:nvPr>
        </p:nvSpPr>
        <p:spPr>
          <a:xfrm>
            <a:off x="581192" y="2180496"/>
            <a:ext cx="11029615" cy="1529355"/>
          </a:xfrm>
        </p:spPr>
        <p:txBody>
          <a:bodyPr>
            <a:normAutofit lnSpcReduction="10000"/>
          </a:bodyPr>
          <a:lstStyle/>
          <a:p>
            <a:pPr marL="342900" indent="-342900">
              <a:buFont typeface="+mj-lt"/>
              <a:buAutoNum type="arabicPeriod"/>
            </a:pPr>
            <a:r>
              <a:rPr lang="en-US" dirty="0" smtClean="0"/>
              <a:t> Introduction </a:t>
            </a:r>
            <a:r>
              <a:rPr lang="en-US" dirty="0"/>
              <a:t>to social </a:t>
            </a:r>
            <a:r>
              <a:rPr lang="en-US" dirty="0" smtClean="0"/>
              <a:t>interaction</a:t>
            </a:r>
          </a:p>
          <a:p>
            <a:pPr marL="342900" indent="-342900">
              <a:buFont typeface="+mj-lt"/>
              <a:buAutoNum type="arabicPeriod"/>
            </a:pPr>
            <a:r>
              <a:rPr lang="en-US" dirty="0" smtClean="0"/>
              <a:t>Five </a:t>
            </a:r>
            <a:r>
              <a:rPr lang="en-US" dirty="0"/>
              <a:t>types of social </a:t>
            </a:r>
            <a:r>
              <a:rPr lang="en-US" dirty="0" smtClean="0"/>
              <a:t>interaction</a:t>
            </a:r>
          </a:p>
          <a:p>
            <a:pPr marL="342900" indent="-342900">
              <a:buFont typeface="+mj-lt"/>
              <a:buAutoNum type="arabicPeriod"/>
            </a:pPr>
            <a:r>
              <a:rPr lang="en-US" dirty="0" smtClean="0"/>
              <a:t>Social Structure and its elements</a:t>
            </a:r>
          </a:p>
          <a:p>
            <a:pPr marL="342900" indent="-342900">
              <a:buFont typeface="+mj-lt"/>
              <a:buAutoNum type="arabicPeriod"/>
            </a:pPr>
            <a:r>
              <a:rPr lang="en-US" dirty="0" smtClean="0"/>
              <a:t>Society and </a:t>
            </a:r>
            <a:r>
              <a:rPr lang="en-US" dirty="0" smtClean="0"/>
              <a:t>types </a:t>
            </a:r>
            <a:r>
              <a:rPr lang="en-US" dirty="0" smtClean="0"/>
              <a:t>of </a:t>
            </a:r>
            <a:r>
              <a:rPr lang="en-US" dirty="0" smtClean="0"/>
              <a:t>societies</a:t>
            </a:r>
            <a:endParaRPr lang="en-US" dirty="0"/>
          </a:p>
        </p:txBody>
      </p:sp>
    </p:spTree>
    <p:extLst>
      <p:ext uri="{BB962C8B-B14F-4D97-AF65-F5344CB8AC3E}">
        <p14:creationId xmlns:p14="http://schemas.microsoft.com/office/powerpoint/2010/main" val="1100611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A59B233-F2CF-40E7-8802-128D82E74AD9}"/>
              </a:ext>
            </a:extLst>
          </p:cNvPr>
          <p:cNvSpPr>
            <a:spLocks noGrp="1"/>
          </p:cNvSpPr>
          <p:nvPr>
            <p:ph idx="1"/>
          </p:nvPr>
        </p:nvSpPr>
        <p:spPr/>
        <p:txBody>
          <a:bodyPr>
            <a:normAutofit/>
          </a:bodyPr>
          <a:lstStyle/>
          <a:p>
            <a:pPr algn="just"/>
            <a:r>
              <a:rPr lang="en-US" sz="2800" dirty="0">
                <a:highlight>
                  <a:srgbClr val="FFFF00"/>
                </a:highlight>
                <a:latin typeface="+mj-lt"/>
              </a:rPr>
              <a:t>2. </a:t>
            </a:r>
            <a:r>
              <a:rPr lang="en-US" sz="2800" b="0" i="0" dirty="0">
                <a:solidFill>
                  <a:srgbClr val="3B3835"/>
                </a:solidFill>
                <a:effectLst/>
                <a:highlight>
                  <a:srgbClr val="FFFF00"/>
                </a:highlight>
                <a:latin typeface="+mj-lt"/>
              </a:rPr>
              <a:t>Role Strain: </a:t>
            </a:r>
            <a:r>
              <a:rPr lang="en-US" sz="2800" b="0" i="0" dirty="0">
                <a:solidFill>
                  <a:srgbClr val="3B3835"/>
                </a:solidFill>
                <a:effectLst/>
                <a:latin typeface="+mj-lt"/>
              </a:rPr>
              <a:t>occurs when incompatible role demands develop within a single status. </a:t>
            </a:r>
            <a:endParaRPr lang="en-US" sz="2800" dirty="0">
              <a:solidFill>
                <a:srgbClr val="3B3835"/>
              </a:solidFill>
              <a:latin typeface="+mj-lt"/>
            </a:endParaRPr>
          </a:p>
          <a:p>
            <a:pPr algn="just"/>
            <a:r>
              <a:rPr lang="en-US" sz="2800" b="0" i="0" dirty="0">
                <a:solidFill>
                  <a:srgbClr val="3B3835"/>
                </a:solidFill>
                <a:effectLst/>
                <a:latin typeface="+mj-lt"/>
              </a:rPr>
              <a:t>Example: role strain occurs when a person has difficulty meeting the responsibilities of a particular role in his or her life. </a:t>
            </a:r>
          </a:p>
          <a:p>
            <a:pPr algn="just"/>
            <a:r>
              <a:rPr lang="en-US" sz="2800" b="0" i="0" dirty="0">
                <a:solidFill>
                  <a:srgbClr val="3B3835"/>
                </a:solidFill>
                <a:effectLst/>
                <a:latin typeface="+mj-lt"/>
              </a:rPr>
              <a:t>Student example: submission of thesis and exams simultaneously</a:t>
            </a:r>
          </a:p>
          <a:p>
            <a:pPr algn="just"/>
            <a:r>
              <a:rPr lang="en-US" sz="2800" dirty="0">
                <a:solidFill>
                  <a:srgbClr val="3B3835"/>
                </a:solidFill>
                <a:latin typeface="+mj-lt"/>
              </a:rPr>
              <a:t>Domestic mother (preparation of breakfast, has to iron uniform)</a:t>
            </a:r>
            <a:endParaRPr lang="en-US" sz="2800" b="0" i="0" dirty="0">
              <a:solidFill>
                <a:srgbClr val="3B3835"/>
              </a:solidFill>
              <a:effectLst/>
              <a:latin typeface="+mj-lt"/>
            </a:endParaRPr>
          </a:p>
        </p:txBody>
      </p:sp>
    </p:spTree>
    <p:extLst>
      <p:ext uri="{BB962C8B-B14F-4D97-AF65-F5344CB8AC3E}">
        <p14:creationId xmlns:p14="http://schemas.microsoft.com/office/powerpoint/2010/main" val="19948198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50FA71A-57E6-4140-8901-831CA357F097}"/>
              </a:ext>
            </a:extLst>
          </p:cNvPr>
          <p:cNvSpPr>
            <a:spLocks noGrp="1"/>
          </p:cNvSpPr>
          <p:nvPr>
            <p:ph type="title"/>
          </p:nvPr>
        </p:nvSpPr>
        <p:spPr/>
        <p:txBody>
          <a:bodyPr/>
          <a:lstStyle/>
          <a:p>
            <a:r>
              <a:rPr lang="en-US" dirty="0"/>
              <a:t>Social institution</a:t>
            </a:r>
          </a:p>
        </p:txBody>
      </p:sp>
      <p:sp>
        <p:nvSpPr>
          <p:cNvPr id="3" name="Content Placeholder 2">
            <a:extLst>
              <a:ext uri="{FF2B5EF4-FFF2-40B4-BE49-F238E27FC236}">
                <a16:creationId xmlns:a16="http://schemas.microsoft.com/office/drawing/2014/main" xmlns="" id="{BC9806FA-765B-48E7-87D1-14B10942632D}"/>
              </a:ext>
            </a:extLst>
          </p:cNvPr>
          <p:cNvSpPr>
            <a:spLocks noGrp="1"/>
          </p:cNvSpPr>
          <p:nvPr>
            <p:ph idx="1"/>
          </p:nvPr>
        </p:nvSpPr>
        <p:spPr>
          <a:xfrm>
            <a:off x="581192" y="2180496"/>
            <a:ext cx="11029615" cy="4460001"/>
          </a:xfrm>
        </p:spPr>
        <p:txBody>
          <a:bodyPr>
            <a:normAutofit/>
          </a:bodyPr>
          <a:lstStyle/>
          <a:p>
            <a:pPr algn="just"/>
            <a:r>
              <a:rPr lang="en-US" sz="2400" dirty="0">
                <a:solidFill>
                  <a:schemeClr val="tx1"/>
                </a:solidFill>
              </a:rPr>
              <a:t>A place where group of people who come together for common purpose. </a:t>
            </a:r>
          </a:p>
          <a:p>
            <a:pPr algn="just"/>
            <a:r>
              <a:rPr lang="en-US" sz="2400" dirty="0">
                <a:solidFill>
                  <a:schemeClr val="tx1"/>
                </a:solidFill>
              </a:rPr>
              <a:t>the organized, usual, or standard ways by which society meets its basic needs</a:t>
            </a:r>
          </a:p>
          <a:p>
            <a:pPr algn="just"/>
            <a:r>
              <a:rPr lang="en-US" sz="2400" dirty="0">
                <a:solidFill>
                  <a:schemeClr val="tx1"/>
                </a:solidFill>
              </a:rPr>
              <a:t>These are the structure of society which fulfills the needs of society.</a:t>
            </a:r>
          </a:p>
          <a:p>
            <a:pPr algn="just"/>
            <a:r>
              <a:rPr lang="en-US" sz="2400" dirty="0">
                <a:solidFill>
                  <a:schemeClr val="tx1"/>
                </a:solidFill>
              </a:rPr>
              <a:t>The family, religion, law, politics, economics, education, science, medicine, and the military all are social institutions. </a:t>
            </a:r>
          </a:p>
          <a:p>
            <a:pPr algn="just"/>
            <a:r>
              <a:rPr lang="en-US" sz="2400" dirty="0">
                <a:solidFill>
                  <a:schemeClr val="tx1"/>
                </a:solidFill>
              </a:rPr>
              <a:t>Social institution operates, maintain and regulate the society.</a:t>
            </a:r>
          </a:p>
          <a:p>
            <a:pPr algn="just"/>
            <a:r>
              <a:rPr lang="en-US" sz="2400" dirty="0">
                <a:solidFill>
                  <a:schemeClr val="tx1"/>
                </a:solidFill>
              </a:rPr>
              <a:t>It is necessary for the survival of society.</a:t>
            </a:r>
          </a:p>
          <a:p>
            <a:pPr algn="just"/>
            <a:r>
              <a:rPr lang="en-US" sz="2400" dirty="0">
                <a:solidFill>
                  <a:schemeClr val="tx1"/>
                </a:solidFill>
              </a:rPr>
              <a:t>It has its rules and roles (example: education system/ school institution)</a:t>
            </a:r>
          </a:p>
          <a:p>
            <a:pPr algn="just"/>
            <a:r>
              <a:rPr lang="en-US" sz="2400" dirty="0">
                <a:solidFill>
                  <a:schemeClr val="tx1"/>
                </a:solidFill>
              </a:rPr>
              <a:t>Exists in every society</a:t>
            </a:r>
          </a:p>
        </p:txBody>
      </p:sp>
    </p:spTree>
    <p:extLst>
      <p:ext uri="{BB962C8B-B14F-4D97-AF65-F5344CB8AC3E}">
        <p14:creationId xmlns:p14="http://schemas.microsoft.com/office/powerpoint/2010/main" val="20932341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3832A64-C8B1-4ED1-9B71-5E331D0E1353}"/>
              </a:ext>
            </a:extLst>
          </p:cNvPr>
          <p:cNvSpPr>
            <a:spLocks noGrp="1"/>
          </p:cNvSpPr>
          <p:nvPr>
            <p:ph idx="1"/>
          </p:nvPr>
        </p:nvSpPr>
        <p:spPr/>
        <p:txBody>
          <a:bodyPr>
            <a:normAutofit/>
          </a:bodyPr>
          <a:lstStyle/>
          <a:p>
            <a:r>
              <a:rPr lang="en-US" sz="2800" dirty="0">
                <a:solidFill>
                  <a:schemeClr val="tx1"/>
                </a:solidFill>
              </a:rPr>
              <a:t>The family, religion, law, politics, economics, education, science, medicine, and the military all are social institutions. </a:t>
            </a:r>
          </a:p>
          <a:p>
            <a:r>
              <a:rPr lang="en-US" sz="2800" dirty="0">
                <a:solidFill>
                  <a:schemeClr val="tx1"/>
                </a:solidFill>
              </a:rPr>
              <a:t>In industrialized societies, social institutions tend to be more formal and in nonliterate societies, more informal. </a:t>
            </a:r>
          </a:p>
          <a:p>
            <a:r>
              <a:rPr lang="en-US" sz="2800" dirty="0">
                <a:solidFill>
                  <a:schemeClr val="tx1"/>
                </a:solidFill>
              </a:rPr>
              <a:t>Each institution has its own groups, status, values, and norms. </a:t>
            </a:r>
          </a:p>
        </p:txBody>
      </p:sp>
    </p:spTree>
    <p:extLst>
      <p:ext uri="{BB962C8B-B14F-4D97-AF65-F5344CB8AC3E}">
        <p14:creationId xmlns:p14="http://schemas.microsoft.com/office/powerpoint/2010/main" val="397491797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EB60D2-F880-46F0-87DB-22CF219144C1}"/>
              </a:ext>
            </a:extLst>
          </p:cNvPr>
          <p:cNvSpPr>
            <a:spLocks noGrp="1"/>
          </p:cNvSpPr>
          <p:nvPr>
            <p:ph type="title"/>
          </p:nvPr>
        </p:nvSpPr>
        <p:spPr/>
        <p:txBody>
          <a:bodyPr/>
          <a:lstStyle/>
          <a:p>
            <a:r>
              <a:rPr lang="en-US" dirty="0"/>
              <a:t>5 major social institution</a:t>
            </a:r>
          </a:p>
        </p:txBody>
      </p:sp>
      <p:sp>
        <p:nvSpPr>
          <p:cNvPr id="3" name="Content Placeholder 2">
            <a:extLst>
              <a:ext uri="{FF2B5EF4-FFF2-40B4-BE49-F238E27FC236}">
                <a16:creationId xmlns:a16="http://schemas.microsoft.com/office/drawing/2014/main" xmlns="" id="{E2625463-3522-48C7-BBA4-149C9730F2C2}"/>
              </a:ext>
            </a:extLst>
          </p:cNvPr>
          <p:cNvSpPr>
            <a:spLocks noGrp="1"/>
          </p:cNvSpPr>
          <p:nvPr>
            <p:ph idx="1"/>
          </p:nvPr>
        </p:nvSpPr>
        <p:spPr/>
        <p:txBody>
          <a:bodyPr>
            <a:normAutofit/>
          </a:bodyPr>
          <a:lstStyle/>
          <a:p>
            <a:r>
              <a:rPr lang="en-US" sz="2800" dirty="0">
                <a:solidFill>
                  <a:schemeClr val="tx1"/>
                </a:solidFill>
              </a:rPr>
              <a:t>Family </a:t>
            </a:r>
          </a:p>
          <a:p>
            <a:r>
              <a:rPr lang="en-US" sz="2800" dirty="0">
                <a:solidFill>
                  <a:schemeClr val="tx1"/>
                </a:solidFill>
              </a:rPr>
              <a:t>Religion</a:t>
            </a:r>
          </a:p>
          <a:p>
            <a:r>
              <a:rPr lang="en-US" sz="2800" dirty="0">
                <a:solidFill>
                  <a:schemeClr val="tx1"/>
                </a:solidFill>
              </a:rPr>
              <a:t>Education</a:t>
            </a:r>
          </a:p>
          <a:p>
            <a:r>
              <a:rPr lang="en-US" sz="2800" dirty="0">
                <a:solidFill>
                  <a:schemeClr val="tx1"/>
                </a:solidFill>
              </a:rPr>
              <a:t>Politics/Government </a:t>
            </a:r>
          </a:p>
          <a:p>
            <a:r>
              <a:rPr lang="en-US" sz="2800" dirty="0">
                <a:solidFill>
                  <a:schemeClr val="tx1"/>
                </a:solidFill>
              </a:rPr>
              <a:t>Economy</a:t>
            </a:r>
          </a:p>
        </p:txBody>
      </p:sp>
    </p:spTree>
    <p:extLst>
      <p:ext uri="{BB962C8B-B14F-4D97-AF65-F5344CB8AC3E}">
        <p14:creationId xmlns:p14="http://schemas.microsoft.com/office/powerpoint/2010/main" val="7094899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4A5A8F-A3C5-46E0-8216-38C8ED81FBA0}"/>
              </a:ext>
            </a:extLst>
          </p:cNvPr>
          <p:cNvSpPr>
            <a:spLocks noGrp="1"/>
          </p:cNvSpPr>
          <p:nvPr>
            <p:ph type="title"/>
          </p:nvPr>
        </p:nvSpPr>
        <p:spPr/>
        <p:txBody>
          <a:bodyPr/>
          <a:lstStyle/>
          <a:p>
            <a:r>
              <a:rPr lang="en-US" dirty="0"/>
              <a:t>1.FAMILY</a:t>
            </a:r>
          </a:p>
        </p:txBody>
      </p:sp>
      <p:sp>
        <p:nvSpPr>
          <p:cNvPr id="3" name="Content Placeholder 2">
            <a:extLst>
              <a:ext uri="{FF2B5EF4-FFF2-40B4-BE49-F238E27FC236}">
                <a16:creationId xmlns:a16="http://schemas.microsoft.com/office/drawing/2014/main" xmlns="" id="{69FB81AC-75D0-4F16-B9C1-48180E146CD3}"/>
              </a:ext>
            </a:extLst>
          </p:cNvPr>
          <p:cNvSpPr>
            <a:spLocks noGrp="1"/>
          </p:cNvSpPr>
          <p:nvPr>
            <p:ph idx="1"/>
          </p:nvPr>
        </p:nvSpPr>
        <p:spPr>
          <a:xfrm>
            <a:off x="581192" y="2130641"/>
            <a:ext cx="8411887" cy="4900474"/>
          </a:xfrm>
        </p:spPr>
        <p:txBody>
          <a:bodyPr>
            <a:normAutofit/>
          </a:bodyPr>
          <a:lstStyle/>
          <a:p>
            <a:pPr algn="just"/>
            <a:r>
              <a:rPr lang="en-US" sz="2400" dirty="0">
                <a:solidFill>
                  <a:schemeClr val="tx1">
                    <a:lumMod val="95000"/>
                    <a:lumOff val="5000"/>
                  </a:schemeClr>
                </a:solidFill>
                <a:latin typeface="+mj-lt"/>
              </a:rPr>
              <a:t>Primary and universal social institution</a:t>
            </a:r>
          </a:p>
          <a:p>
            <a:pPr algn="just"/>
            <a:r>
              <a:rPr lang="en-US" sz="2400" i="0" dirty="0">
                <a:solidFill>
                  <a:schemeClr val="tx1">
                    <a:lumMod val="95000"/>
                    <a:lumOff val="5000"/>
                  </a:schemeClr>
                </a:solidFill>
                <a:effectLst/>
                <a:latin typeface="+mj-lt"/>
              </a:rPr>
              <a:t>The institution of family is a basic unit in the society, and the multifaceted functions performed by it makes it a much-needed institution in a society.</a:t>
            </a:r>
          </a:p>
          <a:p>
            <a:pPr algn="just"/>
            <a:r>
              <a:rPr lang="en-US" sz="2400" b="0" i="0" dirty="0">
                <a:solidFill>
                  <a:srgbClr val="212529"/>
                </a:solidFill>
                <a:effectLst/>
                <a:latin typeface="+mj-lt"/>
              </a:rPr>
              <a:t>It is considered a "building block" of society because it is the primary unit through which socialization occurs.</a:t>
            </a:r>
            <a:endParaRPr lang="en-US" sz="2400" i="0" dirty="0">
              <a:solidFill>
                <a:schemeClr val="tx1">
                  <a:lumMod val="95000"/>
                  <a:lumOff val="5000"/>
                </a:schemeClr>
              </a:solidFill>
              <a:effectLst/>
              <a:latin typeface="+mj-lt"/>
            </a:endParaRPr>
          </a:p>
          <a:p>
            <a:pPr algn="just"/>
            <a:r>
              <a:rPr lang="en-US" sz="2400" b="0" i="0" dirty="0">
                <a:solidFill>
                  <a:schemeClr val="tx1">
                    <a:lumMod val="95000"/>
                    <a:lumOff val="5000"/>
                  </a:schemeClr>
                </a:solidFill>
                <a:effectLst/>
                <a:latin typeface="+mj-lt"/>
              </a:rPr>
              <a:t>Basic unit: marriage</a:t>
            </a:r>
          </a:p>
          <a:p>
            <a:pPr algn="just"/>
            <a:r>
              <a:rPr lang="en-US" sz="2400" b="0" i="0" dirty="0">
                <a:solidFill>
                  <a:schemeClr val="tx1">
                    <a:lumMod val="95000"/>
                    <a:lumOff val="5000"/>
                  </a:schemeClr>
                </a:solidFill>
                <a:effectLst/>
                <a:latin typeface="+mj-lt"/>
              </a:rPr>
              <a:t>To provide for the rearing of children. </a:t>
            </a:r>
          </a:p>
          <a:p>
            <a:pPr algn="just"/>
            <a:r>
              <a:rPr lang="en-US" sz="2400" b="0" i="0" dirty="0">
                <a:solidFill>
                  <a:schemeClr val="tx1">
                    <a:lumMod val="95000"/>
                    <a:lumOff val="5000"/>
                  </a:schemeClr>
                </a:solidFill>
                <a:effectLst/>
                <a:latin typeface="+mj-lt"/>
              </a:rPr>
              <a:t>To provide a sense of identity or belonging among its members. </a:t>
            </a:r>
          </a:p>
          <a:p>
            <a:pPr algn="just"/>
            <a:r>
              <a:rPr lang="en-US" sz="2400" b="0" i="0" dirty="0">
                <a:solidFill>
                  <a:schemeClr val="tx1">
                    <a:lumMod val="95000"/>
                    <a:lumOff val="5000"/>
                  </a:schemeClr>
                </a:solidFill>
                <a:effectLst/>
                <a:latin typeface="+mj-lt"/>
              </a:rPr>
              <a:t>To transmit culture between generations.</a:t>
            </a:r>
            <a:endParaRPr lang="en-US" sz="2400" dirty="0">
              <a:solidFill>
                <a:schemeClr val="tx1">
                  <a:lumMod val="95000"/>
                  <a:lumOff val="5000"/>
                </a:schemeClr>
              </a:solidFill>
              <a:latin typeface="+mj-lt"/>
            </a:endParaRPr>
          </a:p>
          <a:p>
            <a:endParaRPr lang="en-US" dirty="0"/>
          </a:p>
        </p:txBody>
      </p:sp>
      <p:pic>
        <p:nvPicPr>
          <p:cNvPr id="4" name="Picture 3">
            <a:extLst>
              <a:ext uri="{FF2B5EF4-FFF2-40B4-BE49-F238E27FC236}">
                <a16:creationId xmlns:a16="http://schemas.microsoft.com/office/drawing/2014/main" xmlns="" id="{1E0DFDDA-13DB-42D1-9BB8-EEE0E94D2CA8}"/>
              </a:ext>
            </a:extLst>
          </p:cNvPr>
          <p:cNvPicPr>
            <a:picLocks noChangeAspect="1"/>
          </p:cNvPicPr>
          <p:nvPr/>
        </p:nvPicPr>
        <p:blipFill>
          <a:blip r:embed="rId2"/>
          <a:stretch>
            <a:fillRect/>
          </a:stretch>
        </p:blipFill>
        <p:spPr>
          <a:xfrm>
            <a:off x="9012661" y="3228392"/>
            <a:ext cx="3102860" cy="3555262"/>
          </a:xfrm>
          <a:prstGeom prst="rect">
            <a:avLst/>
          </a:prstGeom>
        </p:spPr>
      </p:pic>
    </p:spTree>
    <p:extLst>
      <p:ext uri="{BB962C8B-B14F-4D97-AF65-F5344CB8AC3E}">
        <p14:creationId xmlns:p14="http://schemas.microsoft.com/office/powerpoint/2010/main" val="400240922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BF845B-3D7F-429B-9C81-A1CF252E3329}"/>
              </a:ext>
            </a:extLst>
          </p:cNvPr>
          <p:cNvSpPr>
            <a:spLocks noGrp="1"/>
          </p:cNvSpPr>
          <p:nvPr>
            <p:ph type="title"/>
          </p:nvPr>
        </p:nvSpPr>
        <p:spPr/>
        <p:txBody>
          <a:bodyPr/>
          <a:lstStyle/>
          <a:p>
            <a:r>
              <a:rPr lang="en-US" dirty="0"/>
              <a:t>2. education</a:t>
            </a:r>
          </a:p>
        </p:txBody>
      </p:sp>
      <p:sp>
        <p:nvSpPr>
          <p:cNvPr id="3" name="Content Placeholder 2">
            <a:extLst>
              <a:ext uri="{FF2B5EF4-FFF2-40B4-BE49-F238E27FC236}">
                <a16:creationId xmlns:a16="http://schemas.microsoft.com/office/drawing/2014/main" xmlns="" id="{B9615C10-4955-4E4E-9935-B5C8FB6C898F}"/>
              </a:ext>
            </a:extLst>
          </p:cNvPr>
          <p:cNvSpPr>
            <a:spLocks noGrp="1"/>
          </p:cNvSpPr>
          <p:nvPr>
            <p:ph idx="1"/>
          </p:nvPr>
        </p:nvSpPr>
        <p:spPr/>
        <p:txBody>
          <a:bodyPr>
            <a:normAutofit/>
          </a:bodyPr>
          <a:lstStyle/>
          <a:p>
            <a:pPr algn="just"/>
            <a:r>
              <a:rPr lang="en-US" sz="2400" i="0" dirty="0">
                <a:solidFill>
                  <a:schemeClr val="tx1"/>
                </a:solidFill>
                <a:effectLst/>
                <a:latin typeface="+mj-lt"/>
              </a:rPr>
              <a:t>It is the social institution through which society provides its members with knowledge, including basic facts, job skills, and cultural norms and values.</a:t>
            </a:r>
          </a:p>
          <a:p>
            <a:pPr algn="just"/>
            <a:r>
              <a:rPr lang="en-US" sz="2400" dirty="0">
                <a:solidFill>
                  <a:schemeClr val="tx1"/>
                </a:solidFill>
                <a:latin typeface="+mj-lt"/>
              </a:rPr>
              <a:t>R</a:t>
            </a:r>
            <a:r>
              <a:rPr lang="en-US" sz="2400" i="0" dirty="0">
                <a:solidFill>
                  <a:schemeClr val="tx1"/>
                </a:solidFill>
                <a:effectLst/>
                <a:latin typeface="+mj-lt"/>
              </a:rPr>
              <a:t>esponsible for the systematic transmission of knowledge, skills and cultural values within a formally organized structure.</a:t>
            </a:r>
          </a:p>
          <a:p>
            <a:pPr algn="just"/>
            <a:r>
              <a:rPr lang="en-US" sz="2400" i="0" dirty="0">
                <a:solidFill>
                  <a:schemeClr val="tx1"/>
                </a:solidFill>
                <a:effectLst/>
                <a:highlight>
                  <a:srgbClr val="FFFF00"/>
                </a:highlight>
                <a:latin typeface="+mj-lt"/>
              </a:rPr>
              <a:t>Examples </a:t>
            </a:r>
            <a:r>
              <a:rPr lang="en-US" sz="2400" i="0" dirty="0">
                <a:solidFill>
                  <a:schemeClr val="tx1"/>
                </a:solidFill>
                <a:effectLst/>
                <a:latin typeface="+mj-lt"/>
              </a:rPr>
              <a:t>of educational institutes include elementary schools, junior schools, open universities, and vocational training institutes.</a:t>
            </a:r>
            <a:endParaRPr lang="en-US" sz="2400" dirty="0">
              <a:solidFill>
                <a:schemeClr val="tx1"/>
              </a:solidFill>
              <a:latin typeface="+mj-lt"/>
            </a:endParaRPr>
          </a:p>
        </p:txBody>
      </p:sp>
      <p:pic>
        <p:nvPicPr>
          <p:cNvPr id="4" name="Picture 3">
            <a:extLst>
              <a:ext uri="{FF2B5EF4-FFF2-40B4-BE49-F238E27FC236}">
                <a16:creationId xmlns:a16="http://schemas.microsoft.com/office/drawing/2014/main" xmlns="" id="{9D939BF0-1C7C-4D8C-88BA-9E846840387F}"/>
              </a:ext>
            </a:extLst>
          </p:cNvPr>
          <p:cNvPicPr>
            <a:picLocks noChangeAspect="1"/>
          </p:cNvPicPr>
          <p:nvPr/>
        </p:nvPicPr>
        <p:blipFill rotWithShape="1">
          <a:blip r:embed="rId2"/>
          <a:srcRect l="63761" t="23395" r="10271" b="51642"/>
          <a:stretch/>
        </p:blipFill>
        <p:spPr>
          <a:xfrm>
            <a:off x="9610531" y="575001"/>
            <a:ext cx="1692366" cy="1442257"/>
          </a:xfrm>
          <a:prstGeom prst="rect">
            <a:avLst/>
          </a:prstGeom>
        </p:spPr>
      </p:pic>
    </p:spTree>
    <p:extLst>
      <p:ext uri="{BB962C8B-B14F-4D97-AF65-F5344CB8AC3E}">
        <p14:creationId xmlns:p14="http://schemas.microsoft.com/office/powerpoint/2010/main" val="192992222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24C846-5A5E-4C7B-8159-8B35B23C6098}"/>
              </a:ext>
            </a:extLst>
          </p:cNvPr>
          <p:cNvSpPr>
            <a:spLocks noGrp="1"/>
          </p:cNvSpPr>
          <p:nvPr>
            <p:ph type="title"/>
          </p:nvPr>
        </p:nvSpPr>
        <p:spPr/>
        <p:txBody>
          <a:bodyPr/>
          <a:lstStyle/>
          <a:p>
            <a:r>
              <a:rPr lang="en-US" dirty="0"/>
              <a:t>3. economy</a:t>
            </a:r>
          </a:p>
        </p:txBody>
      </p:sp>
      <p:sp>
        <p:nvSpPr>
          <p:cNvPr id="3" name="Content Placeholder 2">
            <a:extLst>
              <a:ext uri="{FF2B5EF4-FFF2-40B4-BE49-F238E27FC236}">
                <a16:creationId xmlns:a16="http://schemas.microsoft.com/office/drawing/2014/main" xmlns="" id="{9EB71EE6-8ECB-481B-8F59-D2E25D5A8462}"/>
              </a:ext>
            </a:extLst>
          </p:cNvPr>
          <p:cNvSpPr>
            <a:spLocks noGrp="1"/>
          </p:cNvSpPr>
          <p:nvPr>
            <p:ph idx="1"/>
          </p:nvPr>
        </p:nvSpPr>
        <p:spPr/>
        <p:txBody>
          <a:bodyPr/>
          <a:lstStyle/>
          <a:p>
            <a:r>
              <a:rPr lang="en-US" sz="2400" dirty="0">
                <a:solidFill>
                  <a:schemeClr val="tx1"/>
                </a:solidFill>
                <a:latin typeface="+mj-lt"/>
              </a:rPr>
              <a:t>Production, distribution and consumption of good and services</a:t>
            </a:r>
          </a:p>
          <a:p>
            <a:r>
              <a:rPr lang="en-US" sz="2400" dirty="0">
                <a:solidFill>
                  <a:schemeClr val="tx1"/>
                </a:solidFill>
                <a:latin typeface="+mj-lt"/>
              </a:rPr>
              <a:t>It regulate the economic needs of society.</a:t>
            </a:r>
          </a:p>
          <a:p>
            <a:r>
              <a:rPr lang="en-US" sz="2400" b="0" i="0" dirty="0">
                <a:solidFill>
                  <a:schemeClr val="tx1"/>
                </a:solidFill>
                <a:effectLst/>
                <a:latin typeface="+mj-lt"/>
              </a:rPr>
              <a:t>It is also responsible for the exchange of money and other resources</a:t>
            </a:r>
            <a:endParaRPr lang="en-US" sz="2400" dirty="0">
              <a:solidFill>
                <a:schemeClr val="tx1"/>
              </a:solidFill>
              <a:latin typeface="+mj-lt"/>
            </a:endParaRPr>
          </a:p>
          <a:p>
            <a:endParaRPr lang="en-US" dirty="0"/>
          </a:p>
        </p:txBody>
      </p:sp>
      <p:pic>
        <p:nvPicPr>
          <p:cNvPr id="4" name="Picture 3">
            <a:extLst>
              <a:ext uri="{FF2B5EF4-FFF2-40B4-BE49-F238E27FC236}">
                <a16:creationId xmlns:a16="http://schemas.microsoft.com/office/drawing/2014/main" xmlns="" id="{903D1DDB-7F80-48B6-B738-414C9A10A52A}"/>
              </a:ext>
            </a:extLst>
          </p:cNvPr>
          <p:cNvPicPr>
            <a:picLocks noChangeAspect="1"/>
          </p:cNvPicPr>
          <p:nvPr/>
        </p:nvPicPr>
        <p:blipFill rotWithShape="1">
          <a:blip r:embed="rId2"/>
          <a:srcRect l="9011" t="47043" r="63968" b="29799"/>
          <a:stretch/>
        </p:blipFill>
        <p:spPr>
          <a:xfrm>
            <a:off x="8478176" y="702157"/>
            <a:ext cx="3132632" cy="2191964"/>
          </a:xfrm>
          <a:prstGeom prst="rect">
            <a:avLst/>
          </a:prstGeom>
        </p:spPr>
      </p:pic>
    </p:spTree>
    <p:extLst>
      <p:ext uri="{BB962C8B-B14F-4D97-AF65-F5344CB8AC3E}">
        <p14:creationId xmlns:p14="http://schemas.microsoft.com/office/powerpoint/2010/main" val="63485064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9838D5-A2B5-4854-8E47-27899BE529D6}"/>
              </a:ext>
            </a:extLst>
          </p:cNvPr>
          <p:cNvSpPr>
            <a:spLocks noGrp="1"/>
          </p:cNvSpPr>
          <p:nvPr>
            <p:ph type="title"/>
          </p:nvPr>
        </p:nvSpPr>
        <p:spPr/>
        <p:txBody>
          <a:bodyPr/>
          <a:lstStyle/>
          <a:p>
            <a:r>
              <a:rPr lang="en-US" dirty="0"/>
              <a:t>4. Politics/ government</a:t>
            </a:r>
          </a:p>
        </p:txBody>
      </p:sp>
      <p:sp>
        <p:nvSpPr>
          <p:cNvPr id="3" name="Content Placeholder 2">
            <a:extLst>
              <a:ext uri="{FF2B5EF4-FFF2-40B4-BE49-F238E27FC236}">
                <a16:creationId xmlns:a16="http://schemas.microsoft.com/office/drawing/2014/main" xmlns="" id="{BC632858-68A2-47E5-A5FC-0253CE48FF04}"/>
              </a:ext>
            </a:extLst>
          </p:cNvPr>
          <p:cNvSpPr>
            <a:spLocks noGrp="1"/>
          </p:cNvSpPr>
          <p:nvPr>
            <p:ph idx="1"/>
          </p:nvPr>
        </p:nvSpPr>
        <p:spPr/>
        <p:txBody>
          <a:bodyPr>
            <a:normAutofit/>
          </a:bodyPr>
          <a:lstStyle/>
          <a:p>
            <a:r>
              <a:rPr lang="en-US" sz="2400" dirty="0">
                <a:solidFill>
                  <a:schemeClr val="tx1"/>
                </a:solidFill>
                <a:latin typeface="+mj-lt"/>
              </a:rPr>
              <a:t>Policy makers</a:t>
            </a:r>
          </a:p>
          <a:p>
            <a:r>
              <a:rPr lang="en-US" sz="2400" dirty="0">
                <a:solidFill>
                  <a:schemeClr val="tx1"/>
                </a:solidFill>
                <a:latin typeface="+mj-lt"/>
              </a:rPr>
              <a:t>Implement Laws</a:t>
            </a:r>
          </a:p>
          <a:p>
            <a:r>
              <a:rPr lang="en-US" sz="2400" b="0" i="0" dirty="0">
                <a:solidFill>
                  <a:schemeClr val="tx1"/>
                </a:solidFill>
                <a:effectLst/>
                <a:latin typeface="+mj-lt"/>
              </a:rPr>
              <a:t>It is responsible for maintaining order, protecting citizens from harm, and providing for the common good.</a:t>
            </a:r>
          </a:p>
          <a:p>
            <a:pPr algn="just"/>
            <a:r>
              <a:rPr lang="en-US" sz="2400" b="0" i="0" dirty="0">
                <a:solidFill>
                  <a:schemeClr val="tx1"/>
                </a:solidFill>
                <a:effectLst/>
                <a:latin typeface="+mj-lt"/>
              </a:rPr>
              <a:t>The government does this through its various sub-institutions and agencies, such as the police, the military, and the courts. </a:t>
            </a:r>
          </a:p>
          <a:p>
            <a:pPr algn="just"/>
            <a:r>
              <a:rPr lang="en-US" sz="2400" b="0" i="0" dirty="0">
                <a:solidFill>
                  <a:schemeClr val="tx1"/>
                </a:solidFill>
                <a:effectLst/>
                <a:latin typeface="+mj-lt"/>
              </a:rPr>
              <a:t>These legal institutions regulate society and prevent crime by enforcing law and policy</a:t>
            </a:r>
            <a:endParaRPr lang="en-US" sz="2400" dirty="0">
              <a:solidFill>
                <a:schemeClr val="tx1"/>
              </a:solidFill>
              <a:latin typeface="+mj-lt"/>
            </a:endParaRPr>
          </a:p>
        </p:txBody>
      </p:sp>
      <p:pic>
        <p:nvPicPr>
          <p:cNvPr id="4" name="Picture 3">
            <a:extLst>
              <a:ext uri="{FF2B5EF4-FFF2-40B4-BE49-F238E27FC236}">
                <a16:creationId xmlns:a16="http://schemas.microsoft.com/office/drawing/2014/main" xmlns="" id="{1F333798-2664-42DD-8F84-9BA20A8795C3}"/>
              </a:ext>
            </a:extLst>
          </p:cNvPr>
          <p:cNvPicPr>
            <a:picLocks noChangeAspect="1"/>
          </p:cNvPicPr>
          <p:nvPr/>
        </p:nvPicPr>
        <p:blipFill rotWithShape="1">
          <a:blip r:embed="rId2"/>
          <a:srcRect l="9403" t="22061" r="62793" b="50000"/>
          <a:stretch/>
        </p:blipFill>
        <p:spPr>
          <a:xfrm>
            <a:off x="9046346" y="772357"/>
            <a:ext cx="2450236" cy="2182788"/>
          </a:xfrm>
          <a:prstGeom prst="rect">
            <a:avLst/>
          </a:prstGeom>
        </p:spPr>
      </p:pic>
    </p:spTree>
    <p:extLst>
      <p:ext uri="{BB962C8B-B14F-4D97-AF65-F5344CB8AC3E}">
        <p14:creationId xmlns:p14="http://schemas.microsoft.com/office/powerpoint/2010/main" val="15806757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759ED1B-6182-49EC-9BF5-28D2A1CF41F7}"/>
              </a:ext>
            </a:extLst>
          </p:cNvPr>
          <p:cNvSpPr>
            <a:spLocks noGrp="1"/>
          </p:cNvSpPr>
          <p:nvPr>
            <p:ph type="title"/>
          </p:nvPr>
        </p:nvSpPr>
        <p:spPr/>
        <p:txBody>
          <a:bodyPr/>
          <a:lstStyle/>
          <a:p>
            <a:r>
              <a:rPr lang="en-US" dirty="0"/>
              <a:t>5. religion</a:t>
            </a:r>
          </a:p>
        </p:txBody>
      </p:sp>
      <p:sp>
        <p:nvSpPr>
          <p:cNvPr id="3" name="Content Placeholder 2">
            <a:extLst>
              <a:ext uri="{FF2B5EF4-FFF2-40B4-BE49-F238E27FC236}">
                <a16:creationId xmlns:a16="http://schemas.microsoft.com/office/drawing/2014/main" xmlns="" id="{A6B73284-F586-4D82-BD26-A01E33930149}"/>
              </a:ext>
            </a:extLst>
          </p:cNvPr>
          <p:cNvSpPr>
            <a:spLocks noGrp="1"/>
          </p:cNvSpPr>
          <p:nvPr>
            <p:ph idx="1"/>
          </p:nvPr>
        </p:nvSpPr>
        <p:spPr>
          <a:xfrm>
            <a:off x="510171" y="1958554"/>
            <a:ext cx="11341519" cy="3678303"/>
          </a:xfrm>
        </p:spPr>
        <p:txBody>
          <a:bodyPr>
            <a:normAutofit fontScale="92500"/>
          </a:bodyPr>
          <a:lstStyle/>
          <a:p>
            <a:r>
              <a:rPr lang="en-US" sz="2400" b="0" i="0" dirty="0">
                <a:solidFill>
                  <a:schemeClr val="tx1"/>
                </a:solidFill>
                <a:effectLst/>
                <a:latin typeface="+mj-lt"/>
              </a:rPr>
              <a:t>It is an organized system of beliefs and practices designed to fill the human need for meaning and purpose (Durkheim, 1915).</a:t>
            </a:r>
          </a:p>
          <a:p>
            <a:r>
              <a:rPr lang="en-US" sz="2400" dirty="0">
                <a:solidFill>
                  <a:schemeClr val="tx1"/>
                </a:solidFill>
                <a:latin typeface="+mj-lt"/>
              </a:rPr>
              <a:t>Satisfy the spiritual needs of human needs.</a:t>
            </a:r>
          </a:p>
          <a:p>
            <a:r>
              <a:rPr lang="en-US" sz="2400" dirty="0">
                <a:solidFill>
                  <a:schemeClr val="tx1"/>
                </a:solidFill>
                <a:latin typeface="+mj-lt"/>
              </a:rPr>
              <a:t>It promotes social solidarity, social cohesion and social control.</a:t>
            </a:r>
          </a:p>
          <a:p>
            <a:pPr algn="l"/>
            <a:r>
              <a:rPr lang="en-US" sz="2400" b="0" i="0" dirty="0">
                <a:solidFill>
                  <a:schemeClr val="tx1"/>
                </a:solidFill>
                <a:effectLst/>
                <a:latin typeface="+mj-lt"/>
              </a:rPr>
              <a:t>Religion can be used to instill moral values and socialize individuals into a community. Religion plays a significant role in shaping the way people view themselves and the world around them.</a:t>
            </a:r>
          </a:p>
          <a:p>
            <a:pPr algn="l"/>
            <a:r>
              <a:rPr lang="en-US" sz="2400" b="0" i="0" dirty="0">
                <a:solidFill>
                  <a:schemeClr val="tx1"/>
                </a:solidFill>
                <a:effectLst/>
                <a:latin typeface="+mj-lt"/>
              </a:rPr>
              <a:t>It can provide comfort and security to those in need. Large religions may also provide a basis for community support, establishing institutions of its own such as hospitals and schools.</a:t>
            </a:r>
          </a:p>
          <a:p>
            <a:endParaRPr lang="en-US" dirty="0"/>
          </a:p>
        </p:txBody>
      </p:sp>
      <p:pic>
        <p:nvPicPr>
          <p:cNvPr id="4" name="Picture 3">
            <a:extLst>
              <a:ext uri="{FF2B5EF4-FFF2-40B4-BE49-F238E27FC236}">
                <a16:creationId xmlns:a16="http://schemas.microsoft.com/office/drawing/2014/main" xmlns="" id="{A3F92B6E-B0B9-45FC-8948-AB64A0776CCE}"/>
              </a:ext>
            </a:extLst>
          </p:cNvPr>
          <p:cNvPicPr>
            <a:picLocks noChangeAspect="1"/>
          </p:cNvPicPr>
          <p:nvPr/>
        </p:nvPicPr>
        <p:blipFill rotWithShape="1">
          <a:blip r:embed="rId2"/>
          <a:srcRect t="33819"/>
          <a:stretch/>
        </p:blipFill>
        <p:spPr>
          <a:xfrm>
            <a:off x="581192" y="5636857"/>
            <a:ext cx="7723572" cy="1101634"/>
          </a:xfrm>
          <a:prstGeom prst="rect">
            <a:avLst/>
          </a:prstGeom>
        </p:spPr>
      </p:pic>
    </p:spTree>
    <p:extLst>
      <p:ext uri="{BB962C8B-B14F-4D97-AF65-F5344CB8AC3E}">
        <p14:creationId xmlns:p14="http://schemas.microsoft.com/office/powerpoint/2010/main" val="11561303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Social group</a:t>
            </a:r>
            <a:endParaRPr lang="en-US" dirty="0"/>
          </a:p>
        </p:txBody>
      </p:sp>
      <p:sp>
        <p:nvSpPr>
          <p:cNvPr id="3" name="Content Placeholder 2"/>
          <p:cNvSpPr>
            <a:spLocks noGrp="1"/>
          </p:cNvSpPr>
          <p:nvPr>
            <p:ph idx="1"/>
          </p:nvPr>
        </p:nvSpPr>
        <p:spPr>
          <a:xfrm>
            <a:off x="581192" y="2180496"/>
            <a:ext cx="11029615" cy="4117667"/>
          </a:xfrm>
        </p:spPr>
        <p:txBody>
          <a:bodyPr/>
          <a:lstStyle/>
          <a:p>
            <a:pPr>
              <a:buFont typeface="Wingdings" panose="05000000000000000000" pitchFamily="2" charset="2"/>
              <a:buChar char="Ø"/>
            </a:pPr>
            <a:r>
              <a:rPr lang="en-US" sz="2000" dirty="0">
                <a:solidFill>
                  <a:schemeClr val="tx1"/>
                </a:solidFill>
              </a:rPr>
              <a:t>People who interact with one another and who believe that what they have in common is significant; also called a social group</a:t>
            </a:r>
            <a:r>
              <a:rPr lang="en-US" sz="2000" dirty="0" smtClean="0">
                <a:solidFill>
                  <a:schemeClr val="tx1"/>
                </a:solidFill>
              </a:rPr>
              <a:t>.</a:t>
            </a:r>
            <a:endParaRPr lang="en-US" sz="2000" dirty="0">
              <a:solidFill>
                <a:schemeClr val="tx1"/>
              </a:solidFill>
            </a:endParaRPr>
          </a:p>
          <a:p>
            <a:pPr>
              <a:buFont typeface="Wingdings" panose="05000000000000000000" pitchFamily="2" charset="2"/>
              <a:buChar char="Ø"/>
            </a:pPr>
            <a:r>
              <a:rPr lang="en-US" sz="2000" dirty="0">
                <a:solidFill>
                  <a:schemeClr val="tx1"/>
                </a:solidFill>
              </a:rPr>
              <a:t>Any number of individuals that share common values, goals and interact on a regular basis</a:t>
            </a:r>
            <a:r>
              <a:rPr lang="en-US" sz="2000" dirty="0" smtClean="0">
                <a:solidFill>
                  <a:schemeClr val="tx1"/>
                </a:solidFill>
              </a:rPr>
              <a:t>.</a:t>
            </a:r>
            <a:endParaRPr lang="en-US" sz="2000" dirty="0">
              <a:solidFill>
                <a:schemeClr val="tx1"/>
              </a:solidFill>
            </a:endParaRPr>
          </a:p>
          <a:p>
            <a:r>
              <a:rPr lang="en-US" sz="2000" dirty="0">
                <a:solidFill>
                  <a:schemeClr val="tx1"/>
                </a:solidFill>
              </a:rPr>
              <a:t>Our </a:t>
            </a:r>
            <a:r>
              <a:rPr lang="en-US" sz="2000" dirty="0" smtClean="0">
                <a:solidFill>
                  <a:schemeClr val="tx1"/>
                </a:solidFill>
              </a:rPr>
              <a:t>families</a:t>
            </a:r>
          </a:p>
          <a:p>
            <a:r>
              <a:rPr lang="en-US" sz="2000" dirty="0" smtClean="0">
                <a:solidFill>
                  <a:schemeClr val="tx1"/>
                </a:solidFill>
              </a:rPr>
              <a:t>our </a:t>
            </a:r>
            <a:r>
              <a:rPr lang="en-US" sz="2000" dirty="0">
                <a:solidFill>
                  <a:schemeClr val="tx1"/>
                </a:solidFill>
              </a:rPr>
              <a:t>different friendship </a:t>
            </a:r>
            <a:r>
              <a:rPr lang="en-US" sz="2000" dirty="0" smtClean="0">
                <a:solidFill>
                  <a:schemeClr val="tx1"/>
                </a:solidFill>
              </a:rPr>
              <a:t>groups</a:t>
            </a:r>
          </a:p>
          <a:p>
            <a:r>
              <a:rPr lang="en-US" sz="2000" dirty="0" smtClean="0">
                <a:solidFill>
                  <a:schemeClr val="tx1"/>
                </a:solidFill>
              </a:rPr>
              <a:t>the </a:t>
            </a:r>
            <a:r>
              <a:rPr lang="en-US" sz="2000" dirty="0">
                <a:solidFill>
                  <a:schemeClr val="tx1"/>
                </a:solidFill>
              </a:rPr>
              <a:t>sociology class and other courses we </a:t>
            </a:r>
            <a:r>
              <a:rPr lang="en-US" sz="2000" dirty="0" smtClean="0">
                <a:solidFill>
                  <a:schemeClr val="tx1"/>
                </a:solidFill>
              </a:rPr>
              <a:t>attend</a:t>
            </a:r>
          </a:p>
          <a:p>
            <a:r>
              <a:rPr lang="en-US" sz="2000" dirty="0" smtClean="0">
                <a:solidFill>
                  <a:schemeClr val="tx1"/>
                </a:solidFill>
              </a:rPr>
              <a:t>our </a:t>
            </a:r>
            <a:r>
              <a:rPr lang="en-US" sz="2000" dirty="0">
                <a:solidFill>
                  <a:schemeClr val="tx1"/>
                </a:solidFill>
              </a:rPr>
              <a:t>workplaces, the clubs and organizations to which we </a:t>
            </a:r>
            <a:r>
              <a:rPr lang="en-US" sz="2000" dirty="0" smtClean="0">
                <a:solidFill>
                  <a:schemeClr val="tx1"/>
                </a:solidFill>
              </a:rPr>
              <a:t>belong</a:t>
            </a:r>
            <a:endParaRPr lang="en-US" sz="2000" dirty="0">
              <a:solidFill>
                <a:schemeClr val="tx1"/>
              </a:solidFill>
            </a:endParaRPr>
          </a:p>
          <a:p>
            <a:pPr marL="0" indent="0">
              <a:buNone/>
            </a:pPr>
            <a:endParaRPr lang="en-US" dirty="0"/>
          </a:p>
        </p:txBody>
      </p:sp>
      <p:pic>
        <p:nvPicPr>
          <p:cNvPr id="4" name="Picture 3"/>
          <p:cNvPicPr>
            <a:picLocks noChangeAspect="1"/>
          </p:cNvPicPr>
          <p:nvPr/>
        </p:nvPicPr>
        <p:blipFill>
          <a:blip r:embed="rId2"/>
          <a:stretch>
            <a:fillRect/>
          </a:stretch>
        </p:blipFill>
        <p:spPr>
          <a:xfrm>
            <a:off x="8304245" y="3788229"/>
            <a:ext cx="3428611" cy="2363172"/>
          </a:xfrm>
          <a:prstGeom prst="rect">
            <a:avLst/>
          </a:prstGeom>
        </p:spPr>
      </p:pic>
    </p:spTree>
    <p:extLst>
      <p:ext uri="{BB962C8B-B14F-4D97-AF65-F5344CB8AC3E}">
        <p14:creationId xmlns:p14="http://schemas.microsoft.com/office/powerpoint/2010/main" val="1432105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C06777-5EBF-3691-2F35-896DB7FB2ED4}"/>
              </a:ext>
            </a:extLst>
          </p:cNvPr>
          <p:cNvSpPr>
            <a:spLocks noGrp="1"/>
          </p:cNvSpPr>
          <p:nvPr>
            <p:ph type="title"/>
          </p:nvPr>
        </p:nvSpPr>
        <p:spPr/>
        <p:txBody>
          <a:bodyPr/>
          <a:lstStyle/>
          <a:p>
            <a:pPr algn="ctr"/>
            <a:r>
              <a:rPr lang="en-US" b="1" dirty="0"/>
              <a:t>SOCIAL INTERACTION</a:t>
            </a:r>
          </a:p>
        </p:txBody>
      </p:sp>
      <p:sp>
        <p:nvSpPr>
          <p:cNvPr id="3" name="Content Placeholder 2">
            <a:extLst>
              <a:ext uri="{FF2B5EF4-FFF2-40B4-BE49-F238E27FC236}">
                <a16:creationId xmlns:a16="http://schemas.microsoft.com/office/drawing/2014/main" xmlns="" id="{01AEB3E4-2318-630D-D1EB-36104E3BE546}"/>
              </a:ext>
            </a:extLst>
          </p:cNvPr>
          <p:cNvSpPr>
            <a:spLocks noGrp="1"/>
          </p:cNvSpPr>
          <p:nvPr>
            <p:ph idx="1"/>
          </p:nvPr>
        </p:nvSpPr>
        <p:spPr/>
        <p:txBody>
          <a:bodyPr/>
          <a:lstStyle/>
          <a:p>
            <a:r>
              <a:rPr lang="en-US" b="1" dirty="0"/>
              <a:t>Social interactions</a:t>
            </a:r>
            <a:r>
              <a:rPr lang="en-US" dirty="0"/>
              <a:t> occur every single day. They involve some form of the communication of information or the expression of some culturally accepted idea between two or more individuals or groups.</a:t>
            </a:r>
          </a:p>
          <a:p>
            <a:endParaRPr lang="en-US" dirty="0"/>
          </a:p>
          <a:p>
            <a:r>
              <a:rPr lang="en-US" dirty="0"/>
              <a:t>The two main methods of communication that are used in social interactions are </a:t>
            </a:r>
            <a:r>
              <a:rPr lang="en-US" b="1" dirty="0"/>
              <a:t>verbal</a:t>
            </a:r>
            <a:r>
              <a:rPr lang="en-US" dirty="0"/>
              <a:t> interactions and </a:t>
            </a:r>
            <a:r>
              <a:rPr lang="en-US" b="1" dirty="0"/>
              <a:t>non-verbal</a:t>
            </a:r>
            <a:r>
              <a:rPr lang="en-US" dirty="0"/>
              <a:t> interactions. </a:t>
            </a:r>
          </a:p>
          <a:p>
            <a:r>
              <a:rPr lang="en-US" dirty="0"/>
              <a:t>Through symbols, language, gestures or expression of ideas</a:t>
            </a:r>
          </a:p>
          <a:p>
            <a:endParaRPr lang="en-US" sz="2800" dirty="0"/>
          </a:p>
          <a:p>
            <a:endParaRPr lang="en-US" dirty="0"/>
          </a:p>
        </p:txBody>
      </p:sp>
      <p:pic>
        <p:nvPicPr>
          <p:cNvPr id="4" name="Picture 3">
            <a:extLst>
              <a:ext uri="{FF2B5EF4-FFF2-40B4-BE49-F238E27FC236}">
                <a16:creationId xmlns:a16="http://schemas.microsoft.com/office/drawing/2014/main" xmlns="" id="{2ADCD6E9-9D87-46C5-18F8-251413D3C02C}"/>
              </a:ext>
            </a:extLst>
          </p:cNvPr>
          <p:cNvPicPr>
            <a:picLocks noChangeAspect="1"/>
          </p:cNvPicPr>
          <p:nvPr/>
        </p:nvPicPr>
        <p:blipFill>
          <a:blip r:embed="rId2"/>
          <a:stretch>
            <a:fillRect/>
          </a:stretch>
        </p:blipFill>
        <p:spPr>
          <a:xfrm>
            <a:off x="7762486" y="4259536"/>
            <a:ext cx="3415587" cy="2272918"/>
          </a:xfrm>
          <a:prstGeom prst="rect">
            <a:avLst/>
          </a:prstGeom>
        </p:spPr>
      </p:pic>
    </p:spTree>
    <p:extLst>
      <p:ext uri="{BB962C8B-B14F-4D97-AF65-F5344CB8AC3E}">
        <p14:creationId xmlns:p14="http://schemas.microsoft.com/office/powerpoint/2010/main" val="13767663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
            </a:r>
            <a:br>
              <a:rPr lang="en-US" b="1" dirty="0" smtClean="0"/>
            </a:br>
            <a:r>
              <a:rPr lang="en-US" b="1" dirty="0"/>
              <a:t/>
            </a:r>
            <a:br>
              <a:rPr lang="en-US" b="1" dirty="0"/>
            </a:br>
            <a:r>
              <a:rPr lang="en-US" b="1" dirty="0" smtClean="0"/>
              <a:t/>
            </a:r>
            <a:br>
              <a:rPr lang="en-US" b="1" dirty="0" smtClean="0"/>
            </a:b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457089" y="702156"/>
            <a:ext cx="11277820" cy="5955819"/>
          </a:xfrm>
          <a:prstGeom prst="rect">
            <a:avLst/>
          </a:prstGeom>
        </p:spPr>
      </p:pic>
    </p:spTree>
    <p:extLst>
      <p:ext uri="{BB962C8B-B14F-4D97-AF65-F5344CB8AC3E}">
        <p14:creationId xmlns:p14="http://schemas.microsoft.com/office/powerpoint/2010/main" val="416479950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0198" y="754751"/>
            <a:ext cx="11029616" cy="1013800"/>
          </a:xfrm>
        </p:spPr>
        <p:txBody>
          <a:bodyPr>
            <a:normAutofit fontScale="90000"/>
          </a:bodyPr>
          <a:lstStyle/>
          <a:p>
            <a:r>
              <a:rPr lang="en-US" dirty="0"/>
              <a:t>The Social Construction of </a:t>
            </a:r>
            <a:r>
              <a:rPr lang="en-US" dirty="0" smtClean="0"/>
              <a:t>Reality </a:t>
            </a:r>
            <a:br>
              <a:rPr lang="en-US" dirty="0" smtClean="0"/>
            </a:br>
            <a:r>
              <a:rPr lang="en-US" dirty="0"/>
              <a:t/>
            </a:r>
            <a:br>
              <a:rPr lang="en-US" dirty="0"/>
            </a:br>
            <a:r>
              <a:rPr lang="en-US" dirty="0" smtClean="0"/>
              <a:t>(</a:t>
            </a:r>
            <a:r>
              <a:rPr lang="en-US" dirty="0"/>
              <a:t>Thomas Luckman and Peter L. </a:t>
            </a:r>
            <a:r>
              <a:rPr lang="en-US" dirty="0" smtClean="0"/>
              <a:t>Berger)</a:t>
            </a:r>
            <a:endParaRPr lang="en-US" dirty="0"/>
          </a:p>
        </p:txBody>
      </p:sp>
      <p:sp>
        <p:nvSpPr>
          <p:cNvPr id="3" name="Content Placeholder 2"/>
          <p:cNvSpPr>
            <a:spLocks noGrp="1"/>
          </p:cNvSpPr>
          <p:nvPr>
            <p:ph idx="1"/>
          </p:nvPr>
        </p:nvSpPr>
        <p:spPr>
          <a:xfrm>
            <a:off x="581192" y="2180496"/>
            <a:ext cx="6864637" cy="3678303"/>
          </a:xfrm>
        </p:spPr>
        <p:txBody>
          <a:bodyPr>
            <a:normAutofit/>
          </a:bodyPr>
          <a:lstStyle/>
          <a:p>
            <a:pPr algn="just"/>
            <a:r>
              <a:rPr lang="en-US" sz="2400" dirty="0">
                <a:solidFill>
                  <a:schemeClr val="tx1"/>
                </a:solidFill>
              </a:rPr>
              <a:t>Sociologists generally accept that reality is different for each individual. The term social construction of reality refers to </a:t>
            </a:r>
            <a:r>
              <a:rPr lang="en-US" sz="2400" b="1" dirty="0">
                <a:solidFill>
                  <a:schemeClr val="tx1"/>
                </a:solidFill>
              </a:rPr>
              <a:t>the theory that the way we present ourselves to other people is shaped partly by our interactions with others, as well as by our life experiences</a:t>
            </a:r>
            <a:r>
              <a:rPr lang="en-US" sz="2400" dirty="0" smtClean="0">
                <a:solidFill>
                  <a:schemeClr val="tx1"/>
                </a:solidFill>
              </a:rPr>
              <a:t>.</a:t>
            </a:r>
          </a:p>
          <a:p>
            <a:pPr algn="just"/>
            <a:r>
              <a:rPr lang="en-US" sz="2400" dirty="0" smtClean="0">
                <a:solidFill>
                  <a:schemeClr val="tx1"/>
                </a:solidFill>
              </a:rPr>
              <a:t>Pink is for girls, blue is for boys</a:t>
            </a:r>
          </a:p>
          <a:p>
            <a:pPr algn="just"/>
            <a:endParaRPr lang="en-US" sz="2400" dirty="0" smtClean="0">
              <a:solidFill>
                <a:schemeClr val="tx1"/>
              </a:solidFill>
            </a:endParaRPr>
          </a:p>
          <a:p>
            <a:pPr algn="just"/>
            <a:endParaRPr lang="en-US" sz="2400" dirty="0">
              <a:solidFill>
                <a:schemeClr val="tx1"/>
              </a:solidFill>
            </a:endParaRPr>
          </a:p>
        </p:txBody>
      </p:sp>
      <p:sp>
        <p:nvSpPr>
          <p:cNvPr id="7" name="Rectangle 2"/>
          <p:cNvSpPr>
            <a:spLocks noChangeArrowheads="1"/>
          </p:cNvSpPr>
          <p:nvPr/>
        </p:nvSpPr>
        <p:spPr bwMode="auto">
          <a:xfrm>
            <a:off x="2698750" y="370046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anose="020B0604020202020204" pitchFamily="34" charset="0"/>
              </a:rPr>
              <a:t/>
            </a:r>
            <a:br>
              <a:rPr kumimoji="0" lang="en-US" altLang="en-US" sz="1800" b="0" i="0" u="none" strike="noStrike" cap="none" normalizeH="0" baseline="0" smtClean="0">
                <a:ln>
                  <a:noFill/>
                </a:ln>
                <a:solidFill>
                  <a:schemeClr val="tx1"/>
                </a:solidFill>
                <a:effectLst/>
                <a:latin typeface="Arial" panose="020B0604020202020204" pitchFamily="34"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pic>
        <p:nvPicPr>
          <p:cNvPr id="14" name="Picture 13"/>
          <p:cNvPicPr>
            <a:picLocks noChangeAspect="1"/>
          </p:cNvPicPr>
          <p:nvPr/>
        </p:nvPicPr>
        <p:blipFill>
          <a:blip r:embed="rId2"/>
          <a:stretch>
            <a:fillRect/>
          </a:stretch>
        </p:blipFill>
        <p:spPr>
          <a:xfrm>
            <a:off x="8724460" y="3148109"/>
            <a:ext cx="2619375" cy="1743075"/>
          </a:xfrm>
          <a:prstGeom prst="rect">
            <a:avLst/>
          </a:prstGeom>
        </p:spPr>
      </p:pic>
    </p:spTree>
    <p:extLst>
      <p:ext uri="{BB962C8B-B14F-4D97-AF65-F5344CB8AC3E}">
        <p14:creationId xmlns:p14="http://schemas.microsoft.com/office/powerpoint/2010/main" val="324222230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Dramaturgy</a:t>
            </a:r>
          </a:p>
        </p:txBody>
      </p:sp>
      <p:sp>
        <p:nvSpPr>
          <p:cNvPr id="3" name="Content Placeholder 2"/>
          <p:cNvSpPr>
            <a:spLocks noGrp="1"/>
          </p:cNvSpPr>
          <p:nvPr>
            <p:ph idx="1"/>
          </p:nvPr>
        </p:nvSpPr>
        <p:spPr>
          <a:xfrm>
            <a:off x="581192" y="3518262"/>
            <a:ext cx="9402563" cy="1660228"/>
          </a:xfrm>
        </p:spPr>
        <p:txBody>
          <a:bodyPr>
            <a:noAutofit/>
          </a:bodyPr>
          <a:lstStyle/>
          <a:p>
            <a:r>
              <a:rPr lang="en-US" sz="1400" dirty="0" smtClean="0"/>
              <a:t>Dramaturgy </a:t>
            </a:r>
            <a:r>
              <a:rPr lang="en-US" sz="1400" dirty="0"/>
              <a:t>is a sociological concept developed by Erving Goffman that uses the metaphor of </a:t>
            </a:r>
            <a:r>
              <a:rPr lang="en-US" sz="1400" b="1" i="1" dirty="0"/>
              <a:t>theater to explain human behavior</a:t>
            </a:r>
            <a:r>
              <a:rPr lang="en-US" sz="1400" b="1" i="1" dirty="0" smtClean="0"/>
              <a:t>.</a:t>
            </a:r>
          </a:p>
          <a:p>
            <a:r>
              <a:rPr lang="en-US" sz="1400" b="1" dirty="0" smtClean="0"/>
              <a:t>Impression Management:</a:t>
            </a:r>
            <a:r>
              <a:rPr lang="en-US" sz="1400" dirty="0"/>
              <a:t> the sum total of actions we take — both consciously and unconsciously — to influence how others perceive us</a:t>
            </a:r>
            <a:r>
              <a:rPr lang="en-US" sz="1400" dirty="0" smtClean="0"/>
              <a:t>.</a:t>
            </a:r>
          </a:p>
          <a:p>
            <a:r>
              <a:rPr lang="en-US" sz="1400" b="1" dirty="0" smtClean="0"/>
              <a:t>Front stage self and back stage self</a:t>
            </a:r>
          </a:p>
          <a:p>
            <a:r>
              <a:rPr lang="en-US" sz="1400" dirty="0"/>
              <a:t>The front </a:t>
            </a:r>
            <a:r>
              <a:rPr lang="en-US" sz="1400" dirty="0" smtClean="0"/>
              <a:t>stage self</a:t>
            </a:r>
            <a:r>
              <a:rPr lang="en-US" sz="1400" dirty="0"/>
              <a:t> </a:t>
            </a:r>
            <a:r>
              <a:rPr lang="en-US" sz="1400" b="1" dirty="0"/>
              <a:t>encompasses the behavior a player (person) performs in front of an audience</a:t>
            </a:r>
            <a:r>
              <a:rPr lang="en-US" sz="1400" dirty="0"/>
              <a:t> (usually society, or some subset of society). A person performs her front stage self when she knows she is being watched and that her behaviors is subject to judgment by an audience</a:t>
            </a:r>
            <a:r>
              <a:rPr lang="en-US" sz="1400" dirty="0" smtClean="0"/>
              <a:t>.</a:t>
            </a:r>
          </a:p>
          <a:p>
            <a:pPr marL="0" indent="0">
              <a:buNone/>
            </a:pPr>
            <a:r>
              <a:rPr lang="en-US" sz="1400" dirty="0" smtClean="0"/>
              <a:t>	Example:  Working in an institute</a:t>
            </a:r>
          </a:p>
          <a:p>
            <a:r>
              <a:rPr lang="en-US" sz="1400" b="1" dirty="0" smtClean="0"/>
              <a:t>Back stage Self: </a:t>
            </a:r>
            <a:r>
              <a:rPr lang="en-US" sz="1400" dirty="0"/>
              <a:t>In contrast, we may only let our guard down and fully relax when we're by </a:t>
            </a:r>
            <a:r>
              <a:rPr lang="en-US" sz="1400" dirty="0" smtClean="0"/>
              <a:t>ourselves or familiar people </a:t>
            </a:r>
            <a:r>
              <a:rPr lang="en-US" sz="1400" dirty="0"/>
              <a:t>— here we're back stage</a:t>
            </a:r>
            <a:r>
              <a:rPr lang="en-US" sz="1400" dirty="0" smtClean="0"/>
              <a:t>. </a:t>
            </a:r>
          </a:p>
          <a:p>
            <a:r>
              <a:rPr lang="en-US" sz="1400" dirty="0"/>
              <a:t>A useful, and everyday way of understanding dramaturgy (specifically front stage and back stage) is to think of a waiter or waitress at a restaurant. Their main avenue of concern for him or her is "customer service." Even if a customer is rude, waiters and/or waitresses are expected to be polite ("the customer is always right") as part of their job responsibilities. That same waiter or waitress speaks differently when going out to her/his break room. s/he may complain, mimic and discuss with their fellow peers how irritating and rude the customer is. In this example, the waiter/waitress acts a certain way when dealing with customers and acts a completely different way when with her/his fellow employees.</a:t>
            </a:r>
            <a:endParaRPr lang="en-US" sz="1400" dirty="0" smtClean="0"/>
          </a:p>
          <a:p>
            <a:endParaRPr lang="en-US" sz="1400" b="1" dirty="0" smtClean="0"/>
          </a:p>
        </p:txBody>
      </p:sp>
    </p:spTree>
    <p:extLst>
      <p:ext uri="{BB962C8B-B14F-4D97-AF65-F5344CB8AC3E}">
        <p14:creationId xmlns:p14="http://schemas.microsoft.com/office/powerpoint/2010/main" val="73529473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	</a:t>
            </a:r>
            <a:endParaRPr lang="en-US" dirty="0"/>
          </a:p>
        </p:txBody>
      </p:sp>
      <p:pic>
        <p:nvPicPr>
          <p:cNvPr id="4" name="Dramaturgy (Dramaturgical Analysi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81192" y="1907544"/>
            <a:ext cx="8353802" cy="4699141"/>
          </a:xfrm>
        </p:spPr>
      </p:pic>
    </p:spTree>
    <p:extLst>
      <p:ext uri="{BB962C8B-B14F-4D97-AF65-F5344CB8AC3E}">
        <p14:creationId xmlns:p14="http://schemas.microsoft.com/office/powerpoint/2010/main" val="32290706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society then?</a:t>
            </a:r>
            <a:endParaRPr lang="en-US" dirty="0"/>
          </a:p>
        </p:txBody>
      </p:sp>
      <p:sp>
        <p:nvSpPr>
          <p:cNvPr id="3" name="Content Placeholder 2"/>
          <p:cNvSpPr>
            <a:spLocks noGrp="1"/>
          </p:cNvSpPr>
          <p:nvPr>
            <p:ph idx="1"/>
          </p:nvPr>
        </p:nvSpPr>
        <p:spPr>
          <a:xfrm>
            <a:off x="581192" y="2180496"/>
            <a:ext cx="11029615" cy="3706498"/>
          </a:xfrm>
        </p:spPr>
        <p:txBody>
          <a:bodyPr/>
          <a:lstStyle/>
          <a:p>
            <a:pPr marL="0" indent="0">
              <a:buNone/>
            </a:pPr>
            <a:r>
              <a:rPr lang="en-US" dirty="0"/>
              <a:t>In sociological terms, </a:t>
            </a:r>
            <a:r>
              <a:rPr lang="en-US" b="1" dirty="0"/>
              <a:t>society</a:t>
            </a:r>
            <a:r>
              <a:rPr lang="en-US" dirty="0"/>
              <a:t> refers to a group of people who live in a definable community and share the same cultural </a:t>
            </a:r>
            <a:r>
              <a:rPr lang="en-US" dirty="0" smtClean="0"/>
              <a:t>components.</a:t>
            </a:r>
          </a:p>
          <a:p>
            <a:pPr marL="0" indent="0">
              <a:buNone/>
            </a:pPr>
            <a:r>
              <a:rPr lang="en-US" dirty="0"/>
              <a:t>Gerhard </a:t>
            </a:r>
            <a:r>
              <a:rPr lang="en-US" dirty="0" err="1"/>
              <a:t>Lenski</a:t>
            </a:r>
            <a:r>
              <a:rPr lang="en-US" dirty="0"/>
              <a:t> Jr. (1924–2015) defined societies in terms of their technological sophistication</a:t>
            </a:r>
            <a:r>
              <a:rPr lang="en-US" dirty="0" smtClean="0"/>
              <a:t>.</a:t>
            </a:r>
          </a:p>
          <a:p>
            <a:pPr marL="0" indent="0">
              <a:buNone/>
            </a:pPr>
            <a:r>
              <a:rPr lang="en-US" dirty="0"/>
              <a:t>Sociologist Gerhard </a:t>
            </a:r>
            <a:r>
              <a:rPr lang="en-US" dirty="0" err="1"/>
              <a:t>Lenski</a:t>
            </a:r>
            <a:r>
              <a:rPr lang="en-US" dirty="0"/>
              <a:t> Jr. (1924–2015) defined societies in terms of their technological sophistication. As a society advances, so does its use of technology. Societies with simple technology depend on the fluctuations of their environments, while industrialized societies have more control over the impact of their surroundings and thus develop different cultural features. This distinction is so important that sociologists generally classify societies along a spectrum of their level of industrialization—from preindustrial to industrial to postindustrial.</a:t>
            </a:r>
          </a:p>
          <a:p>
            <a:pPr marL="0" indent="0">
              <a:buNone/>
            </a:pPr>
            <a:endParaRPr lang="en-US" dirty="0"/>
          </a:p>
        </p:txBody>
      </p:sp>
    </p:spTree>
    <p:extLst>
      <p:ext uri="{BB962C8B-B14F-4D97-AF65-F5344CB8AC3E}">
        <p14:creationId xmlns:p14="http://schemas.microsoft.com/office/powerpoint/2010/main" val="53325456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societies</a:t>
            </a:r>
            <a:endParaRPr lang="en-US" dirty="0"/>
          </a:p>
        </p:txBody>
      </p:sp>
      <p:sp>
        <p:nvSpPr>
          <p:cNvPr id="3" name="Content Placeholder 2"/>
          <p:cNvSpPr>
            <a:spLocks noGrp="1"/>
          </p:cNvSpPr>
          <p:nvPr>
            <p:ph idx="1"/>
          </p:nvPr>
        </p:nvSpPr>
        <p:spPr/>
        <p:txBody>
          <a:bodyPr/>
          <a:lstStyle/>
          <a:p>
            <a:r>
              <a:rPr lang="en-US" sz="2800" b="1" dirty="0"/>
              <a:t>Preindustrial Societies</a:t>
            </a:r>
          </a:p>
          <a:p>
            <a:r>
              <a:rPr lang="en-US" sz="2800" b="1" dirty="0" smtClean="0"/>
              <a:t>Industrial Society</a:t>
            </a:r>
          </a:p>
          <a:p>
            <a:r>
              <a:rPr lang="en-US" sz="2800" b="1" dirty="0" smtClean="0"/>
              <a:t>Postindustrial </a:t>
            </a:r>
            <a:r>
              <a:rPr lang="en-US" sz="2800" b="1" dirty="0"/>
              <a:t>Society</a:t>
            </a:r>
          </a:p>
          <a:p>
            <a:endParaRPr lang="en-US" dirty="0"/>
          </a:p>
        </p:txBody>
      </p:sp>
    </p:spTree>
    <p:extLst>
      <p:ext uri="{BB962C8B-B14F-4D97-AF65-F5344CB8AC3E}">
        <p14:creationId xmlns:p14="http://schemas.microsoft.com/office/powerpoint/2010/main" val="145531990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than</a:t>
            </a:r>
            <a:endParaRPr lang="en-US" dirty="0"/>
          </a:p>
        </p:txBody>
      </p:sp>
      <p:pic>
        <p:nvPicPr>
          <p:cNvPr id="4" name="Picture 3"/>
          <p:cNvPicPr>
            <a:picLocks noChangeAspect="1"/>
          </p:cNvPicPr>
          <p:nvPr/>
        </p:nvPicPr>
        <p:blipFill>
          <a:blip r:embed="rId2"/>
          <a:stretch>
            <a:fillRect/>
          </a:stretch>
        </p:blipFill>
        <p:spPr>
          <a:xfrm>
            <a:off x="392837" y="1642925"/>
            <a:ext cx="6012234" cy="2545897"/>
          </a:xfrm>
          <a:prstGeom prst="rect">
            <a:avLst/>
          </a:prstGeom>
        </p:spPr>
      </p:pic>
    </p:spTree>
    <p:extLst>
      <p:ext uri="{BB962C8B-B14F-4D97-AF65-F5344CB8AC3E}">
        <p14:creationId xmlns:p14="http://schemas.microsoft.com/office/powerpoint/2010/main" val="42703100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0681C4-2EAF-AD6D-3E70-BE3DC4F70851}"/>
              </a:ext>
            </a:extLst>
          </p:cNvPr>
          <p:cNvSpPr>
            <a:spLocks noGrp="1"/>
          </p:cNvSpPr>
          <p:nvPr>
            <p:ph type="title"/>
          </p:nvPr>
        </p:nvSpPr>
        <p:spPr>
          <a:xfrm>
            <a:off x="1420947" y="615737"/>
            <a:ext cx="11029616" cy="1013800"/>
          </a:xfrm>
        </p:spPr>
        <p:txBody>
          <a:bodyPr/>
          <a:lstStyle/>
          <a:p>
            <a:r>
              <a:rPr lang="en-US" dirty="0"/>
              <a:t>5 types of social interactions</a:t>
            </a:r>
          </a:p>
        </p:txBody>
      </p:sp>
      <p:sp>
        <p:nvSpPr>
          <p:cNvPr id="7" name="Content Placeholder 6">
            <a:extLst>
              <a:ext uri="{FF2B5EF4-FFF2-40B4-BE49-F238E27FC236}">
                <a16:creationId xmlns:a16="http://schemas.microsoft.com/office/drawing/2014/main" xmlns="" id="{35274B39-B8C9-EFC6-932D-D269E74F6686}"/>
              </a:ext>
            </a:extLst>
          </p:cNvPr>
          <p:cNvSpPr>
            <a:spLocks noGrp="1"/>
          </p:cNvSpPr>
          <p:nvPr>
            <p:ph idx="1"/>
          </p:nvPr>
        </p:nvSpPr>
        <p:spPr>
          <a:xfrm>
            <a:off x="906966" y="1956991"/>
            <a:ext cx="4113471" cy="3944160"/>
          </a:xfrm>
        </p:spPr>
        <p:txBody>
          <a:bodyPr/>
          <a:lstStyle/>
          <a:p>
            <a:pPr marL="0" indent="0">
              <a:buNone/>
            </a:pPr>
            <a:r>
              <a:rPr lang="en-US" dirty="0"/>
              <a:t>According to Nisbet, there are five key types of social interaction:</a:t>
            </a:r>
            <a:endParaRPr lang="en-US" b="1" dirty="0"/>
          </a:p>
          <a:p>
            <a:pPr marL="342900" indent="-342900">
              <a:buFont typeface="+mj-lt"/>
              <a:buAutoNum type="arabicPeriod"/>
            </a:pPr>
            <a:r>
              <a:rPr lang="en-US" b="1" i="1" dirty="0"/>
              <a:t>Exchange</a:t>
            </a:r>
          </a:p>
          <a:p>
            <a:pPr marL="342900" indent="-342900">
              <a:buFont typeface="+mj-lt"/>
              <a:buAutoNum type="arabicPeriod"/>
            </a:pPr>
            <a:r>
              <a:rPr lang="en-US" b="1" i="1" dirty="0"/>
              <a:t>Competition</a:t>
            </a:r>
          </a:p>
          <a:p>
            <a:pPr marL="342900" indent="-342900">
              <a:buFont typeface="+mj-lt"/>
              <a:buAutoNum type="arabicPeriod"/>
            </a:pPr>
            <a:r>
              <a:rPr lang="en-US" b="1" i="1" dirty="0"/>
              <a:t>Cooperation</a:t>
            </a:r>
          </a:p>
          <a:p>
            <a:pPr marL="342900" indent="-342900">
              <a:buFont typeface="+mj-lt"/>
              <a:buAutoNum type="arabicPeriod"/>
            </a:pPr>
            <a:r>
              <a:rPr lang="en-US" b="1" dirty="0" smtClean="0"/>
              <a:t>Conflict</a:t>
            </a:r>
            <a:endParaRPr lang="en-US" dirty="0"/>
          </a:p>
          <a:p>
            <a:pPr marL="342900" indent="-342900">
              <a:buFont typeface="+mj-lt"/>
              <a:buAutoNum type="arabicPeriod"/>
            </a:pPr>
            <a:r>
              <a:rPr lang="en-US" b="1" dirty="0"/>
              <a:t>Coercion</a:t>
            </a:r>
            <a:r>
              <a:rPr lang="en-US" dirty="0"/>
              <a:t>. </a:t>
            </a:r>
          </a:p>
        </p:txBody>
      </p:sp>
      <p:pic>
        <p:nvPicPr>
          <p:cNvPr id="10" name="Picture 9">
            <a:extLst>
              <a:ext uri="{FF2B5EF4-FFF2-40B4-BE49-F238E27FC236}">
                <a16:creationId xmlns:a16="http://schemas.microsoft.com/office/drawing/2014/main" xmlns="" id="{E6B3C61F-C0E1-4ACA-46BA-DAAAF03067E9}"/>
              </a:ext>
            </a:extLst>
          </p:cNvPr>
          <p:cNvPicPr>
            <a:picLocks noChangeAspect="1"/>
          </p:cNvPicPr>
          <p:nvPr/>
        </p:nvPicPr>
        <p:blipFill>
          <a:blip r:embed="rId2"/>
          <a:stretch>
            <a:fillRect/>
          </a:stretch>
        </p:blipFill>
        <p:spPr>
          <a:xfrm>
            <a:off x="10425694" y="1855346"/>
            <a:ext cx="1428750" cy="1762125"/>
          </a:xfrm>
          <a:prstGeom prst="rect">
            <a:avLst/>
          </a:prstGeom>
        </p:spPr>
      </p:pic>
      <p:sp>
        <p:nvSpPr>
          <p:cNvPr id="13" name="TextBox 12">
            <a:extLst>
              <a:ext uri="{FF2B5EF4-FFF2-40B4-BE49-F238E27FC236}">
                <a16:creationId xmlns:a16="http://schemas.microsoft.com/office/drawing/2014/main" xmlns="" id="{3F3D652A-305B-6F31-088D-E0DE7F3012AD}"/>
              </a:ext>
            </a:extLst>
          </p:cNvPr>
          <p:cNvSpPr txBox="1"/>
          <p:nvPr/>
        </p:nvSpPr>
        <p:spPr>
          <a:xfrm>
            <a:off x="9021337" y="3843280"/>
            <a:ext cx="2263697" cy="2031325"/>
          </a:xfrm>
          <a:prstGeom prst="rect">
            <a:avLst/>
          </a:prstGeom>
          <a:solidFill>
            <a:schemeClr val="accent1">
              <a:lumMod val="10000"/>
              <a:lumOff val="90000"/>
            </a:schemeClr>
          </a:solidFill>
        </p:spPr>
        <p:txBody>
          <a:bodyPr wrap="square" rtlCol="0">
            <a:spAutoFit/>
          </a:bodyPr>
          <a:lstStyle/>
          <a:p>
            <a:r>
              <a:rPr lang="en-US" dirty="0"/>
              <a:t>Robert Alexander Nisbet was an American sociologist, a professor at the University of California,</a:t>
            </a:r>
            <a:endParaRPr lang="en-US" b="1" dirty="0"/>
          </a:p>
          <a:p>
            <a:endParaRPr lang="en-US" dirty="0"/>
          </a:p>
        </p:txBody>
      </p:sp>
      <p:sp>
        <p:nvSpPr>
          <p:cNvPr id="14" name="Arrow: Bent-Up 13">
            <a:extLst>
              <a:ext uri="{FF2B5EF4-FFF2-40B4-BE49-F238E27FC236}">
                <a16:creationId xmlns:a16="http://schemas.microsoft.com/office/drawing/2014/main" xmlns="" id="{F03C4D29-EF79-E609-404D-4FEEA7027868}"/>
              </a:ext>
            </a:extLst>
          </p:cNvPr>
          <p:cNvSpPr/>
          <p:nvPr/>
        </p:nvSpPr>
        <p:spPr>
          <a:xfrm rot="10800000">
            <a:off x="9782009" y="3340082"/>
            <a:ext cx="491351" cy="390293"/>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97630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F8113B-96D2-A2A4-2A1B-28A9FAF32471}"/>
              </a:ext>
            </a:extLst>
          </p:cNvPr>
          <p:cNvSpPr>
            <a:spLocks noGrp="1"/>
          </p:cNvSpPr>
          <p:nvPr>
            <p:ph type="title"/>
          </p:nvPr>
        </p:nvSpPr>
        <p:spPr/>
        <p:txBody>
          <a:bodyPr/>
          <a:lstStyle/>
          <a:p>
            <a:r>
              <a:rPr lang="en-US" dirty="0"/>
              <a:t>EXCHANGE</a:t>
            </a:r>
          </a:p>
        </p:txBody>
      </p:sp>
      <p:sp>
        <p:nvSpPr>
          <p:cNvPr id="3" name="Content Placeholder 2">
            <a:extLst>
              <a:ext uri="{FF2B5EF4-FFF2-40B4-BE49-F238E27FC236}">
                <a16:creationId xmlns:a16="http://schemas.microsoft.com/office/drawing/2014/main" xmlns="" id="{1E5AA1C0-115D-D0D8-67A4-52A5752831C5}"/>
              </a:ext>
            </a:extLst>
          </p:cNvPr>
          <p:cNvSpPr>
            <a:spLocks noGrp="1"/>
          </p:cNvSpPr>
          <p:nvPr>
            <p:ph idx="1"/>
          </p:nvPr>
        </p:nvSpPr>
        <p:spPr>
          <a:xfrm>
            <a:off x="789813" y="2013724"/>
            <a:ext cx="11029615" cy="4615676"/>
          </a:xfrm>
        </p:spPr>
        <p:txBody>
          <a:bodyPr>
            <a:normAutofit/>
          </a:bodyPr>
          <a:lstStyle/>
          <a:p>
            <a:r>
              <a:rPr lang="en-US" b="1" dirty="0"/>
              <a:t>Exchange is a type of social interaction where an individual or a group acts in a certain way toward another individual or group to receive a reward.</a:t>
            </a:r>
          </a:p>
          <a:p>
            <a:endParaRPr lang="en-US" b="1" dirty="0"/>
          </a:p>
          <a:p>
            <a:r>
              <a:rPr lang="en-US" dirty="0"/>
              <a:t>The most common type of exchange relationship is between an employer and an employee. The employee has to behave according to the wishes of the employer if they want to receive a reward.</a:t>
            </a:r>
          </a:p>
          <a:p>
            <a:r>
              <a:rPr lang="en-US" dirty="0"/>
              <a:t>The reward doesn’t need to be monetary or even material. This reward could be as simple as an expression of love, gratitude, or recognition (Nisbet, 1970, p. 56).</a:t>
            </a:r>
          </a:p>
          <a:p>
            <a:endParaRPr lang="en-US" dirty="0"/>
          </a:p>
        </p:txBody>
      </p:sp>
    </p:spTree>
    <p:extLst>
      <p:ext uri="{BB962C8B-B14F-4D97-AF65-F5344CB8AC3E}">
        <p14:creationId xmlns:p14="http://schemas.microsoft.com/office/powerpoint/2010/main" val="667269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51B05F-773A-F702-53E5-A76F96A7DB6D}"/>
              </a:ext>
            </a:extLst>
          </p:cNvPr>
          <p:cNvSpPr>
            <a:spLocks noGrp="1"/>
          </p:cNvSpPr>
          <p:nvPr>
            <p:ph type="title"/>
          </p:nvPr>
        </p:nvSpPr>
        <p:spPr/>
        <p:txBody>
          <a:bodyPr/>
          <a:lstStyle/>
          <a:p>
            <a:r>
              <a:rPr lang="en-US" b="1" dirty="0"/>
              <a:t>2. Cooperation</a:t>
            </a:r>
            <a:br>
              <a:rPr lang="en-US" b="1" dirty="0"/>
            </a:br>
            <a:endParaRPr lang="en-US" dirty="0"/>
          </a:p>
        </p:txBody>
      </p:sp>
      <p:sp>
        <p:nvSpPr>
          <p:cNvPr id="3" name="Content Placeholder 2">
            <a:extLst>
              <a:ext uri="{FF2B5EF4-FFF2-40B4-BE49-F238E27FC236}">
                <a16:creationId xmlns:a16="http://schemas.microsoft.com/office/drawing/2014/main" xmlns="" id="{19126C2C-2727-7F6B-A15F-F8E5DD22973C}"/>
              </a:ext>
            </a:extLst>
          </p:cNvPr>
          <p:cNvSpPr>
            <a:spLocks noGrp="1"/>
          </p:cNvSpPr>
          <p:nvPr>
            <p:ph idx="1"/>
          </p:nvPr>
        </p:nvSpPr>
        <p:spPr>
          <a:xfrm>
            <a:off x="333542" y="2152650"/>
            <a:ext cx="5442107" cy="3567015"/>
          </a:xfrm>
        </p:spPr>
        <p:txBody>
          <a:bodyPr/>
          <a:lstStyle/>
          <a:p>
            <a:r>
              <a:rPr lang="en-US" dirty="0"/>
              <a:t>Cooperation is interaction in which individuals or groups act together to promote common interests or achieve common goals.</a:t>
            </a:r>
          </a:p>
        </p:txBody>
      </p:sp>
    </p:spTree>
    <p:extLst>
      <p:ext uri="{BB962C8B-B14F-4D97-AF65-F5344CB8AC3E}">
        <p14:creationId xmlns:p14="http://schemas.microsoft.com/office/powerpoint/2010/main" val="9263742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8B064A-D233-4FC0-D7E5-3F34EE079E6C}"/>
              </a:ext>
            </a:extLst>
          </p:cNvPr>
          <p:cNvSpPr>
            <a:spLocks noGrp="1"/>
          </p:cNvSpPr>
          <p:nvPr>
            <p:ph type="title"/>
          </p:nvPr>
        </p:nvSpPr>
        <p:spPr/>
        <p:txBody>
          <a:bodyPr/>
          <a:lstStyle/>
          <a:p>
            <a:r>
              <a:rPr lang="en-US" b="1" dirty="0"/>
              <a:t>3. Competition</a:t>
            </a:r>
            <a:br>
              <a:rPr lang="en-US" b="1" dirty="0"/>
            </a:br>
            <a:endParaRPr lang="en-US" dirty="0"/>
          </a:p>
        </p:txBody>
      </p:sp>
      <p:sp>
        <p:nvSpPr>
          <p:cNvPr id="3" name="Content Placeholder 2">
            <a:extLst>
              <a:ext uri="{FF2B5EF4-FFF2-40B4-BE49-F238E27FC236}">
                <a16:creationId xmlns:a16="http://schemas.microsoft.com/office/drawing/2014/main" xmlns="" id="{A642CD09-FAA3-F4F1-D3DC-3AE6E925BC68}"/>
              </a:ext>
            </a:extLst>
          </p:cNvPr>
          <p:cNvSpPr>
            <a:spLocks noGrp="1"/>
          </p:cNvSpPr>
          <p:nvPr>
            <p:ph idx="1"/>
          </p:nvPr>
        </p:nvSpPr>
        <p:spPr>
          <a:xfrm>
            <a:off x="581193" y="2805647"/>
            <a:ext cx="11029615" cy="3678303"/>
          </a:xfrm>
        </p:spPr>
        <p:txBody>
          <a:bodyPr>
            <a:normAutofit lnSpcReduction="10000"/>
          </a:bodyPr>
          <a:lstStyle/>
          <a:p>
            <a:r>
              <a:rPr lang="en-US" b="1" dirty="0"/>
              <a:t>Competition</a:t>
            </a:r>
            <a:r>
              <a:rPr lang="en-US" dirty="0"/>
              <a:t> is a </a:t>
            </a:r>
            <a:r>
              <a:rPr lang="en-US" dirty="0">
                <a:hlinkClick r:id="rId2" tooltip="Rivalry"/>
              </a:rPr>
              <a:t>rivalry</a:t>
            </a:r>
            <a:r>
              <a:rPr lang="en-US" dirty="0"/>
              <a:t> where two or more parties strive for a common </a:t>
            </a:r>
            <a:r>
              <a:rPr lang="en-US" dirty="0">
                <a:hlinkClick r:id="rId3" tooltip="Goal"/>
              </a:rPr>
              <a:t>goal</a:t>
            </a:r>
            <a:r>
              <a:rPr lang="en-US" dirty="0"/>
              <a:t> which cannot be shared: where one's gain is the other's loss.</a:t>
            </a:r>
          </a:p>
          <a:p>
            <a:endParaRPr lang="en-US" dirty="0"/>
          </a:p>
          <a:p>
            <a:r>
              <a:rPr lang="en-US" dirty="0"/>
              <a:t>People can compete over tangible resources like land, food, and mates, but also over intangible resources, such as </a:t>
            </a:r>
            <a:r>
              <a:rPr lang="en-US" u="sng" dirty="0">
                <a:hlinkClick r:id="rId4"/>
              </a:rPr>
              <a:t>social capital</a:t>
            </a:r>
            <a:r>
              <a:rPr lang="en-US" dirty="0"/>
              <a:t>. Competition is the opposite of cooperation and arises whenever two parties strive for a </a:t>
            </a:r>
            <a:r>
              <a:rPr lang="en-US" u="sng" dirty="0">
                <a:hlinkClick r:id="rId5"/>
              </a:rPr>
              <a:t>goal</a:t>
            </a:r>
            <a:r>
              <a:rPr lang="en-US" dirty="0"/>
              <a:t> that cannot be shared.</a:t>
            </a:r>
          </a:p>
          <a:p>
            <a:endParaRPr lang="en-US" dirty="0"/>
          </a:p>
          <a:p>
            <a:pPr fontAlgn="base"/>
            <a:r>
              <a:rPr lang="en-US" dirty="0"/>
              <a:t>competition can have both beneficial and detrimental effects. Positively, competition if it follows rules of conduct may serve as a form of recreation or it helps to motivate people to perform the </a:t>
            </a:r>
            <a:r>
              <a:rPr lang="en-US" dirty="0" err="1"/>
              <a:t>the</a:t>
            </a:r>
            <a:r>
              <a:rPr lang="en-US" dirty="0"/>
              <a:t> roles society asks of them. On the negative side, competition can cause injury, psychological stress, inequality, lack of cooperation and even conflict.  </a:t>
            </a:r>
          </a:p>
          <a:p>
            <a:pPr fontAlgn="base"/>
            <a:endParaRPr lang="en-US" dirty="0"/>
          </a:p>
          <a:p>
            <a:endParaRPr lang="en-US" dirty="0"/>
          </a:p>
        </p:txBody>
      </p:sp>
    </p:spTree>
    <p:extLst>
      <p:ext uri="{BB962C8B-B14F-4D97-AF65-F5344CB8AC3E}">
        <p14:creationId xmlns:p14="http://schemas.microsoft.com/office/powerpoint/2010/main" val="1815595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A26A17-FCFB-D107-95CC-9423F4479137}"/>
              </a:ext>
            </a:extLst>
          </p:cNvPr>
          <p:cNvSpPr>
            <a:spLocks noGrp="1"/>
          </p:cNvSpPr>
          <p:nvPr>
            <p:ph type="title"/>
          </p:nvPr>
        </p:nvSpPr>
        <p:spPr/>
        <p:txBody>
          <a:bodyPr/>
          <a:lstStyle/>
          <a:p>
            <a:r>
              <a:rPr lang="en-US" dirty="0"/>
              <a:t>4	</a:t>
            </a:r>
            <a:r>
              <a:rPr lang="en-US" b="1" dirty="0"/>
              <a:t> Conformity</a:t>
            </a:r>
            <a:endParaRPr lang="en-US" dirty="0"/>
          </a:p>
        </p:txBody>
      </p:sp>
      <p:sp>
        <p:nvSpPr>
          <p:cNvPr id="3" name="Content Placeholder 2">
            <a:extLst>
              <a:ext uri="{FF2B5EF4-FFF2-40B4-BE49-F238E27FC236}">
                <a16:creationId xmlns:a16="http://schemas.microsoft.com/office/drawing/2014/main" xmlns="" id="{79A0503F-1988-FBB5-88E2-D80302D4AD31}"/>
              </a:ext>
            </a:extLst>
          </p:cNvPr>
          <p:cNvSpPr>
            <a:spLocks noGrp="1"/>
          </p:cNvSpPr>
          <p:nvPr>
            <p:ph idx="1"/>
          </p:nvPr>
        </p:nvSpPr>
        <p:spPr/>
        <p:txBody>
          <a:bodyPr>
            <a:normAutofit/>
          </a:bodyPr>
          <a:lstStyle/>
          <a:p>
            <a:pPr marL="0" indent="0">
              <a:buNone/>
            </a:pPr>
            <a:endParaRPr lang="en-US" sz="2000" b="1" dirty="0"/>
          </a:p>
          <a:p>
            <a:r>
              <a:rPr lang="en-US" sz="2000" dirty="0"/>
              <a:t>Conformity is all behavior that is in accord with the social norms and values of a given social group.</a:t>
            </a:r>
          </a:p>
          <a:p>
            <a:endParaRPr lang="en-US" sz="2000" dirty="0"/>
          </a:p>
          <a:p>
            <a:r>
              <a:rPr lang="en-US" sz="2000" dirty="0"/>
              <a:t>The most common example of conformity might be in politics. It is common to see an individual stop</a:t>
            </a:r>
          </a:p>
          <a:p>
            <a:pPr marL="0" indent="0">
              <a:buNone/>
            </a:pPr>
            <a:r>
              <a:rPr lang="en-US" sz="2000" dirty="0"/>
              <a:t>believing in something only because the political party they are affiliated with does not approve of that</a:t>
            </a:r>
          </a:p>
          <a:p>
            <a:pPr marL="0" indent="0">
              <a:buNone/>
            </a:pPr>
            <a:r>
              <a:rPr lang="en-US" sz="2000" dirty="0"/>
              <a:t>belief.</a:t>
            </a:r>
          </a:p>
          <a:p>
            <a:endParaRPr lang="en-US" sz="2000" dirty="0"/>
          </a:p>
          <a:p>
            <a:r>
              <a:rPr lang="en-US" sz="2000" dirty="0"/>
              <a:t>A similar process takes place in friend groups, romantic relationships, family relationships, and so on.</a:t>
            </a:r>
          </a:p>
        </p:txBody>
      </p:sp>
    </p:spTree>
    <p:extLst>
      <p:ext uri="{BB962C8B-B14F-4D97-AF65-F5344CB8AC3E}">
        <p14:creationId xmlns:p14="http://schemas.microsoft.com/office/powerpoint/2010/main" val="19489593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742CF97-6380-1FE0-15BE-79EB23F8853E}"/>
              </a:ext>
            </a:extLst>
          </p:cNvPr>
          <p:cNvSpPr>
            <a:spLocks noGrp="1"/>
          </p:cNvSpPr>
          <p:nvPr>
            <p:ph type="title"/>
          </p:nvPr>
        </p:nvSpPr>
        <p:spPr/>
        <p:txBody>
          <a:bodyPr/>
          <a:lstStyle/>
          <a:p>
            <a:r>
              <a:rPr lang="en-US" b="1" dirty="0"/>
              <a:t>Coercion</a:t>
            </a:r>
            <a:endParaRPr lang="en-US" dirty="0"/>
          </a:p>
        </p:txBody>
      </p:sp>
      <p:sp>
        <p:nvSpPr>
          <p:cNvPr id="3" name="Content Placeholder 2">
            <a:extLst>
              <a:ext uri="{FF2B5EF4-FFF2-40B4-BE49-F238E27FC236}">
                <a16:creationId xmlns:a16="http://schemas.microsoft.com/office/drawing/2014/main" xmlns="" id="{F6A0F764-263C-0999-3F81-BAF8A47CCB84}"/>
              </a:ext>
            </a:extLst>
          </p:cNvPr>
          <p:cNvSpPr>
            <a:spLocks noGrp="1"/>
          </p:cNvSpPr>
          <p:nvPr>
            <p:ph idx="1"/>
          </p:nvPr>
        </p:nvSpPr>
        <p:spPr>
          <a:xfrm>
            <a:off x="581193" y="3149130"/>
            <a:ext cx="6547396" cy="1324899"/>
          </a:xfrm>
        </p:spPr>
        <p:txBody>
          <a:bodyPr>
            <a:noAutofit/>
          </a:bodyPr>
          <a:lstStyle/>
          <a:p>
            <a:r>
              <a:rPr lang="en-US" dirty="0"/>
              <a:t>Compelling an individual or group—either intellectually, morally, or physically—to do something; </a:t>
            </a:r>
            <a:r>
              <a:rPr lang="en-US" dirty="0" smtClean="0"/>
              <a:t>using force </a:t>
            </a:r>
            <a:r>
              <a:rPr lang="en-US" dirty="0"/>
              <a:t>or threatening to use force.</a:t>
            </a:r>
          </a:p>
          <a:p>
            <a:endParaRPr lang="en-US" dirty="0"/>
          </a:p>
          <a:p>
            <a:r>
              <a:rPr lang="en-US" dirty="0"/>
              <a:t>Boycott is the withholding of social or economic </a:t>
            </a:r>
            <a:r>
              <a:rPr lang="en-US" dirty="0" smtClean="0"/>
              <a:t>interaction </a:t>
            </a:r>
            <a:r>
              <a:rPr lang="en-US" dirty="0"/>
              <a:t>with others to express disapproval and </a:t>
            </a:r>
            <a:r>
              <a:rPr lang="en-US" dirty="0" smtClean="0"/>
              <a:t>to force </a:t>
            </a:r>
            <a:r>
              <a:rPr lang="en-US" dirty="0"/>
              <a:t>acceptance of demands.</a:t>
            </a:r>
          </a:p>
        </p:txBody>
      </p:sp>
      <p:pic>
        <p:nvPicPr>
          <p:cNvPr id="4" name="Picture 3"/>
          <p:cNvPicPr>
            <a:picLocks noChangeAspect="1"/>
          </p:cNvPicPr>
          <p:nvPr/>
        </p:nvPicPr>
        <p:blipFill>
          <a:blip r:embed="rId2"/>
          <a:stretch>
            <a:fillRect/>
          </a:stretch>
        </p:blipFill>
        <p:spPr>
          <a:xfrm>
            <a:off x="7711363" y="2730954"/>
            <a:ext cx="2628900" cy="1743075"/>
          </a:xfrm>
          <a:prstGeom prst="rect">
            <a:avLst/>
          </a:prstGeom>
        </p:spPr>
      </p:pic>
    </p:spTree>
    <p:extLst>
      <p:ext uri="{BB962C8B-B14F-4D97-AF65-F5344CB8AC3E}">
        <p14:creationId xmlns:p14="http://schemas.microsoft.com/office/powerpoint/2010/main" val="1844591313"/>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607</TotalTime>
  <Words>1644</Words>
  <Application>Microsoft Office PowerPoint</Application>
  <PresentationFormat>Widescreen</PresentationFormat>
  <Paragraphs>176</Paragraphs>
  <Slides>36</Slides>
  <Notes>4</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Calibri</vt:lpstr>
      <vt:lpstr>Gill Sans MT</vt:lpstr>
      <vt:lpstr>Open Sans</vt:lpstr>
      <vt:lpstr>Source Sans Pro</vt:lpstr>
      <vt:lpstr>Wingdings</vt:lpstr>
      <vt:lpstr>Wingdings 2</vt:lpstr>
      <vt:lpstr>Dividend</vt:lpstr>
      <vt:lpstr>SOCIAL INTERACTION  AND  SOCIAL STRUCTURE</vt:lpstr>
      <vt:lpstr>LEARNING OUTCOMES</vt:lpstr>
      <vt:lpstr>SOCIAL INTERACTION</vt:lpstr>
      <vt:lpstr>5 types of social interactions</vt:lpstr>
      <vt:lpstr>EXCHANGE</vt:lpstr>
      <vt:lpstr>2. Cooperation </vt:lpstr>
      <vt:lpstr>3. Competition </vt:lpstr>
      <vt:lpstr>4  Conformity</vt:lpstr>
      <vt:lpstr>Coercion</vt:lpstr>
      <vt:lpstr>SOCIAL STRUCTURE</vt:lpstr>
      <vt:lpstr>Social structure</vt:lpstr>
      <vt:lpstr>Social structure</vt:lpstr>
      <vt:lpstr>PowerPoint Presentation</vt:lpstr>
      <vt:lpstr>ELEMENTS OF SOCIAL STRUCTURE</vt:lpstr>
      <vt:lpstr>STATUS </vt:lpstr>
      <vt:lpstr>STATUS</vt:lpstr>
      <vt:lpstr>PowerPoint Presentation</vt:lpstr>
      <vt:lpstr>Roles of Social Structure</vt:lpstr>
      <vt:lpstr>Problems of social structure</vt:lpstr>
      <vt:lpstr>PowerPoint Presentation</vt:lpstr>
      <vt:lpstr>Social institution</vt:lpstr>
      <vt:lpstr>PowerPoint Presentation</vt:lpstr>
      <vt:lpstr>5 major social institution</vt:lpstr>
      <vt:lpstr>1.FAMILY</vt:lpstr>
      <vt:lpstr>2. education</vt:lpstr>
      <vt:lpstr>3. economy</vt:lpstr>
      <vt:lpstr>4. Politics/ government</vt:lpstr>
      <vt:lpstr>5. religion</vt:lpstr>
      <vt:lpstr>Social group</vt:lpstr>
      <vt:lpstr>   </vt:lpstr>
      <vt:lpstr>The Social Construction of Reality   (Thomas Luckman and Peter L. Berger)</vt:lpstr>
      <vt:lpstr>Dramaturgy</vt:lpstr>
      <vt:lpstr>Video </vt:lpstr>
      <vt:lpstr>What is society then?</vt:lpstr>
      <vt:lpstr>Types of societies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STRUCTURE</dc:title>
  <dc:creator>Uzma Fayyaz</dc:creator>
  <cp:lastModifiedBy>Ms. Shahtaj Shakir</cp:lastModifiedBy>
  <cp:revision>46</cp:revision>
  <dcterms:created xsi:type="dcterms:W3CDTF">2023-02-15T17:27:46Z</dcterms:created>
  <dcterms:modified xsi:type="dcterms:W3CDTF">2023-02-17T09:22:10Z</dcterms:modified>
</cp:coreProperties>
</file>